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6" r:id="rId2"/>
    <p:sldId id="297" r:id="rId3"/>
    <p:sldId id="282" r:id="rId4"/>
    <p:sldId id="283" r:id="rId5"/>
    <p:sldId id="284" r:id="rId6"/>
    <p:sldId id="294" r:id="rId7"/>
    <p:sldId id="257" r:id="rId8"/>
    <p:sldId id="258" r:id="rId9"/>
    <p:sldId id="259" r:id="rId10"/>
    <p:sldId id="260" r:id="rId11"/>
    <p:sldId id="261" r:id="rId12"/>
    <p:sldId id="264" r:id="rId13"/>
    <p:sldId id="266" r:id="rId14"/>
    <p:sldId id="268" r:id="rId15"/>
    <p:sldId id="269" r:id="rId16"/>
    <p:sldId id="271" r:id="rId17"/>
    <p:sldId id="272" r:id="rId18"/>
    <p:sldId id="274" r:id="rId19"/>
    <p:sldId id="276" r:id="rId20"/>
    <p:sldId id="277" r:id="rId21"/>
    <p:sldId id="279" r:id="rId22"/>
    <p:sldId id="280" r:id="rId23"/>
    <p:sldId id="287" r:id="rId24"/>
    <p:sldId id="281" r:id="rId25"/>
    <p:sldId id="289" r:id="rId26"/>
    <p:sldId id="290" r:id="rId27"/>
    <p:sldId id="291" r:id="rId28"/>
    <p:sldId id="298" r:id="rId29"/>
    <p:sldId id="299" r:id="rId30"/>
    <p:sldId id="295" r:id="rId3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66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2A5DC-56D3-4A56-B144-129DD9B1AE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21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1DB09-A7C8-4CEE-82C3-B5EC9BBF6F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124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711F-0B6C-4F16-A063-00D07999B8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10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8297-991B-4DB3-8D9F-13C5BCA9D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34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5A28-1D3A-48C1-A2A7-7287A36C3E9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98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E0BA-DBE3-4524-98B5-921D195DAE5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674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45C6-9A5A-4BC5-9A20-5CFD4698946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5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3BC9-494F-4705-9C04-0D57101616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663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0EC6-A4DD-4D9D-B395-0E8BBA109C8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282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8388-EE7F-4C09-82B7-F46EF50DF8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919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AF10-93C7-4A7E-839B-63935827095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805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CC3A793-6010-47A6-8CC2-7702592FC2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NZ" altLang="en-US" dirty="0" smtClean="0"/>
              <a:t>PART 2</a:t>
            </a:r>
            <a:endParaRPr lang="en-AU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2417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244" name="Picture 4" descr="IMG_0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8"/>
            <a:ext cx="9180513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/>
          <p:cNvSpPr>
            <a:spLocks/>
          </p:cNvSpPr>
          <p:nvPr/>
        </p:nvSpPr>
        <p:spPr bwMode="auto">
          <a:xfrm>
            <a:off x="5940425" y="4221163"/>
            <a:ext cx="82550" cy="431800"/>
          </a:xfrm>
          <a:custGeom>
            <a:avLst/>
            <a:gdLst>
              <a:gd name="T0" fmla="*/ 2147483647 w 52"/>
              <a:gd name="T1" fmla="*/ 2147483647 h 272"/>
              <a:gd name="T2" fmla="*/ 2147483647 w 52"/>
              <a:gd name="T3" fmla="*/ 2147483647 h 272"/>
              <a:gd name="T4" fmla="*/ 0 w 52"/>
              <a:gd name="T5" fmla="*/ 0 h 272"/>
              <a:gd name="T6" fmla="*/ 0 60000 65536"/>
              <a:gd name="T7" fmla="*/ 0 60000 65536"/>
              <a:gd name="T8" fmla="*/ 0 60000 65536"/>
              <a:gd name="T9" fmla="*/ 0 w 52"/>
              <a:gd name="T10" fmla="*/ 0 h 272"/>
              <a:gd name="T11" fmla="*/ 52 w 52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72">
                <a:moveTo>
                  <a:pt x="45" y="272"/>
                </a:moveTo>
                <a:cubicBezTo>
                  <a:pt x="48" y="204"/>
                  <a:pt x="52" y="136"/>
                  <a:pt x="45" y="91"/>
                </a:cubicBezTo>
                <a:cubicBezTo>
                  <a:pt x="38" y="46"/>
                  <a:pt x="19" y="23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43438" y="4652963"/>
            <a:ext cx="2449512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292725" y="1700213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We will now increase </a:t>
            </a:r>
            <a:r>
              <a:rPr lang="el-GR" altLang="en-US" sz="1800"/>
              <a:t>θ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to  90 degrees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1268" name="Picture 4" descr="IMG_0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8"/>
            <a:ext cx="9180513" cy="84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5"/>
          <p:cNvSpPr>
            <a:spLocks/>
          </p:cNvSpPr>
          <p:nvPr/>
        </p:nvSpPr>
        <p:spPr bwMode="auto">
          <a:xfrm>
            <a:off x="5292725" y="4005263"/>
            <a:ext cx="252413" cy="719137"/>
          </a:xfrm>
          <a:custGeom>
            <a:avLst/>
            <a:gdLst>
              <a:gd name="T0" fmla="*/ 2147483647 w 159"/>
              <a:gd name="T1" fmla="*/ 2147483647 h 453"/>
              <a:gd name="T2" fmla="*/ 2147483647 w 159"/>
              <a:gd name="T3" fmla="*/ 2147483647 h 453"/>
              <a:gd name="T4" fmla="*/ 0 w 159"/>
              <a:gd name="T5" fmla="*/ 0 h 453"/>
              <a:gd name="T6" fmla="*/ 0 60000 65536"/>
              <a:gd name="T7" fmla="*/ 0 60000 65536"/>
              <a:gd name="T8" fmla="*/ 0 60000 65536"/>
              <a:gd name="T9" fmla="*/ 0 w 159"/>
              <a:gd name="T10" fmla="*/ 0 h 453"/>
              <a:gd name="T11" fmla="*/ 159 w 159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453">
                <a:moveTo>
                  <a:pt x="136" y="453"/>
                </a:moveTo>
                <a:cubicBezTo>
                  <a:pt x="147" y="332"/>
                  <a:pt x="159" y="211"/>
                  <a:pt x="136" y="136"/>
                </a:cubicBezTo>
                <a:cubicBezTo>
                  <a:pt x="113" y="61"/>
                  <a:pt x="56" y="30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643438" y="4724400"/>
            <a:ext cx="187325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2292" name="Picture 4" descr="IMG_0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83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Freeform 6"/>
          <p:cNvSpPr>
            <a:spLocks/>
          </p:cNvSpPr>
          <p:nvPr/>
        </p:nvSpPr>
        <p:spPr bwMode="auto">
          <a:xfrm>
            <a:off x="4427538" y="3573463"/>
            <a:ext cx="684212" cy="863600"/>
          </a:xfrm>
          <a:custGeom>
            <a:avLst/>
            <a:gdLst>
              <a:gd name="T0" fmla="*/ 2147483647 w 431"/>
              <a:gd name="T1" fmla="*/ 2147483647 h 544"/>
              <a:gd name="T2" fmla="*/ 2147483647 w 431"/>
              <a:gd name="T3" fmla="*/ 2147483647 h 544"/>
              <a:gd name="T4" fmla="*/ 0 w 431"/>
              <a:gd name="T5" fmla="*/ 0 h 544"/>
              <a:gd name="T6" fmla="*/ 0 60000 65536"/>
              <a:gd name="T7" fmla="*/ 0 60000 65536"/>
              <a:gd name="T8" fmla="*/ 0 60000 65536"/>
              <a:gd name="T9" fmla="*/ 0 w 431"/>
              <a:gd name="T10" fmla="*/ 0 h 544"/>
              <a:gd name="T11" fmla="*/ 431 w 431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544">
                <a:moveTo>
                  <a:pt x="408" y="544"/>
                </a:moveTo>
                <a:cubicBezTo>
                  <a:pt x="419" y="385"/>
                  <a:pt x="431" y="227"/>
                  <a:pt x="363" y="136"/>
                </a:cubicBezTo>
                <a:cubicBezTo>
                  <a:pt x="295" y="45"/>
                  <a:pt x="147" y="22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24525" y="1557338"/>
            <a:ext cx="2519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Clearly   sin 90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and       cos 90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3316" name="Picture 4" descr="IMG_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5400"/>
            <a:ext cx="9180513" cy="84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reeform 6"/>
          <p:cNvSpPr>
            <a:spLocks/>
          </p:cNvSpPr>
          <p:nvPr/>
        </p:nvSpPr>
        <p:spPr bwMode="auto">
          <a:xfrm>
            <a:off x="3708400" y="3536950"/>
            <a:ext cx="1439863" cy="900113"/>
          </a:xfrm>
          <a:custGeom>
            <a:avLst/>
            <a:gdLst>
              <a:gd name="T0" fmla="*/ 2147483647 w 907"/>
              <a:gd name="T1" fmla="*/ 2147483647 h 567"/>
              <a:gd name="T2" fmla="*/ 2147483647 w 907"/>
              <a:gd name="T3" fmla="*/ 2147483647 h 567"/>
              <a:gd name="T4" fmla="*/ 2147483647 w 907"/>
              <a:gd name="T5" fmla="*/ 2147483647 h 567"/>
              <a:gd name="T6" fmla="*/ 0 w 907"/>
              <a:gd name="T7" fmla="*/ 2147483647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567"/>
              <a:gd name="T14" fmla="*/ 907 w 907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567">
                <a:moveTo>
                  <a:pt x="907" y="567"/>
                </a:moveTo>
                <a:cubicBezTo>
                  <a:pt x="903" y="431"/>
                  <a:pt x="899" y="295"/>
                  <a:pt x="816" y="204"/>
                </a:cubicBezTo>
                <a:cubicBezTo>
                  <a:pt x="733" y="113"/>
                  <a:pt x="544" y="46"/>
                  <a:pt x="408" y="23"/>
                </a:cubicBezTo>
                <a:cubicBezTo>
                  <a:pt x="272" y="0"/>
                  <a:pt x="136" y="34"/>
                  <a:pt x="0" y="6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H="1" flipV="1">
            <a:off x="2700338" y="4581525"/>
            <a:ext cx="1584325" cy="714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52950" y="1844675"/>
            <a:ext cx="3475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We see that the  y coord is still positive so sin </a:t>
            </a:r>
            <a:r>
              <a:rPr lang="el-GR" altLang="en-US" sz="1800"/>
              <a:t>θ</a:t>
            </a:r>
            <a:r>
              <a:rPr lang="en-NZ" altLang="en-US" sz="1800"/>
              <a:t> is positive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7900" y="2924175"/>
            <a:ext cx="396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But the x coord is now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negative so cos </a:t>
            </a:r>
            <a:r>
              <a:rPr lang="el-GR" altLang="en-US" sz="1800"/>
              <a:t>θ</a:t>
            </a:r>
            <a:r>
              <a:rPr lang="en-NZ" altLang="en-US" sz="1800"/>
              <a:t> is now negative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4340" name="Picture 4" descr="IMG_0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reeform 6"/>
          <p:cNvSpPr>
            <a:spLocks/>
          </p:cNvSpPr>
          <p:nvPr/>
        </p:nvSpPr>
        <p:spPr bwMode="auto">
          <a:xfrm>
            <a:off x="3492500" y="3633788"/>
            <a:ext cx="1704975" cy="803275"/>
          </a:xfrm>
          <a:custGeom>
            <a:avLst/>
            <a:gdLst>
              <a:gd name="T0" fmla="*/ 2147483647 w 1074"/>
              <a:gd name="T1" fmla="*/ 2147483647 h 506"/>
              <a:gd name="T2" fmla="*/ 2147483647 w 1074"/>
              <a:gd name="T3" fmla="*/ 2147483647 h 506"/>
              <a:gd name="T4" fmla="*/ 2147483647 w 1074"/>
              <a:gd name="T5" fmla="*/ 2147483647 h 506"/>
              <a:gd name="T6" fmla="*/ 2147483647 w 1074"/>
              <a:gd name="T7" fmla="*/ 2147483647 h 506"/>
              <a:gd name="T8" fmla="*/ 0 w 1074"/>
              <a:gd name="T9" fmla="*/ 2147483647 h 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506"/>
              <a:gd name="T17" fmla="*/ 1074 w 1074"/>
              <a:gd name="T18" fmla="*/ 506 h 5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506">
                <a:moveTo>
                  <a:pt x="1043" y="506"/>
                </a:moveTo>
                <a:cubicBezTo>
                  <a:pt x="1058" y="388"/>
                  <a:pt x="1074" y="271"/>
                  <a:pt x="998" y="188"/>
                </a:cubicBezTo>
                <a:cubicBezTo>
                  <a:pt x="922" y="105"/>
                  <a:pt x="725" y="14"/>
                  <a:pt x="589" y="7"/>
                </a:cubicBezTo>
                <a:cubicBezTo>
                  <a:pt x="453" y="0"/>
                  <a:pt x="279" y="82"/>
                  <a:pt x="181" y="143"/>
                </a:cubicBezTo>
                <a:cubicBezTo>
                  <a:pt x="83" y="204"/>
                  <a:pt x="41" y="287"/>
                  <a:pt x="0" y="37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 flipV="1">
            <a:off x="1692275" y="4581525"/>
            <a:ext cx="2592388" cy="714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59338" y="19161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Increasing  </a:t>
            </a:r>
            <a:r>
              <a:rPr lang="el-GR" altLang="en-US" sz="1800"/>
              <a:t>θ</a:t>
            </a:r>
            <a:r>
              <a:rPr lang="en-NZ" altLang="en-US" sz="1800"/>
              <a:t> further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5364" name="Picture 4" descr="IMG_0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reeform 8"/>
          <p:cNvSpPr>
            <a:spLocks/>
          </p:cNvSpPr>
          <p:nvPr/>
        </p:nvSpPr>
        <p:spPr bwMode="auto">
          <a:xfrm>
            <a:off x="3563938" y="3487738"/>
            <a:ext cx="1657350" cy="877887"/>
          </a:xfrm>
          <a:custGeom>
            <a:avLst/>
            <a:gdLst>
              <a:gd name="T0" fmla="*/ 2147483647 w 1044"/>
              <a:gd name="T1" fmla="*/ 2147483647 h 553"/>
              <a:gd name="T2" fmla="*/ 2147483647 w 1044"/>
              <a:gd name="T3" fmla="*/ 2147483647 h 553"/>
              <a:gd name="T4" fmla="*/ 2147483647 w 1044"/>
              <a:gd name="T5" fmla="*/ 2147483647 h 553"/>
              <a:gd name="T6" fmla="*/ 2147483647 w 1044"/>
              <a:gd name="T7" fmla="*/ 2147483647 h 553"/>
              <a:gd name="T8" fmla="*/ 0 w 1044"/>
              <a:gd name="T9" fmla="*/ 2147483647 h 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553"/>
              <a:gd name="T17" fmla="*/ 1044 w 1044"/>
              <a:gd name="T18" fmla="*/ 553 h 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553">
                <a:moveTo>
                  <a:pt x="1043" y="553"/>
                </a:moveTo>
                <a:cubicBezTo>
                  <a:pt x="1043" y="394"/>
                  <a:pt x="1044" y="235"/>
                  <a:pt x="953" y="144"/>
                </a:cubicBezTo>
                <a:cubicBezTo>
                  <a:pt x="862" y="53"/>
                  <a:pt x="643" y="0"/>
                  <a:pt x="499" y="8"/>
                </a:cubicBezTo>
                <a:cubicBezTo>
                  <a:pt x="355" y="16"/>
                  <a:pt x="174" y="99"/>
                  <a:pt x="91" y="190"/>
                </a:cubicBezTo>
                <a:cubicBezTo>
                  <a:pt x="8" y="281"/>
                  <a:pt x="4" y="417"/>
                  <a:pt x="0" y="55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 flipH="1" flipV="1">
            <a:off x="1619250" y="4652963"/>
            <a:ext cx="2665413" cy="71437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8625" y="1844675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Angle </a:t>
            </a:r>
            <a:r>
              <a:rPr lang="el-GR" altLang="en-US" sz="1800"/>
              <a:t>θ</a:t>
            </a:r>
            <a:r>
              <a:rPr lang="en-NZ" altLang="en-US" sz="1800"/>
              <a:t> has now increased to 180 degrees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51500" y="2997200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     Sin 180 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and cos 180 =  –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err="1" smtClean="0"/>
              <a:t>os</a:t>
            </a:r>
            <a:endParaRPr lang="en-GB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6388" name="Picture 4" descr="IMG_04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reeform 6"/>
          <p:cNvSpPr>
            <a:spLocks/>
          </p:cNvSpPr>
          <p:nvPr/>
        </p:nvSpPr>
        <p:spPr bwMode="auto">
          <a:xfrm>
            <a:off x="3468688" y="3476625"/>
            <a:ext cx="1824037" cy="1608138"/>
          </a:xfrm>
          <a:custGeom>
            <a:avLst/>
            <a:gdLst>
              <a:gd name="T0" fmla="*/ 2147483647 w 1149"/>
              <a:gd name="T1" fmla="*/ 2147483647 h 1013"/>
              <a:gd name="T2" fmla="*/ 2147483647 w 1149"/>
              <a:gd name="T3" fmla="*/ 2147483647 h 1013"/>
              <a:gd name="T4" fmla="*/ 2147483647 w 1149"/>
              <a:gd name="T5" fmla="*/ 2147483647 h 1013"/>
              <a:gd name="T6" fmla="*/ 2147483647 w 1149"/>
              <a:gd name="T7" fmla="*/ 2147483647 h 1013"/>
              <a:gd name="T8" fmla="*/ 2147483647 w 1149"/>
              <a:gd name="T9" fmla="*/ 2147483647 h 1013"/>
              <a:gd name="T10" fmla="*/ 2147483647 w 1149"/>
              <a:gd name="T11" fmla="*/ 2147483647 h 1013"/>
              <a:gd name="T12" fmla="*/ 2147483647 w 1149"/>
              <a:gd name="T13" fmla="*/ 2147483647 h 10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9"/>
              <a:gd name="T22" fmla="*/ 0 h 1013"/>
              <a:gd name="T23" fmla="*/ 1149 w 1149"/>
              <a:gd name="T24" fmla="*/ 1013 h 10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9" h="1013">
                <a:moveTo>
                  <a:pt x="1149" y="560"/>
                </a:moveTo>
                <a:cubicBezTo>
                  <a:pt x="1130" y="378"/>
                  <a:pt x="1111" y="197"/>
                  <a:pt x="1013" y="106"/>
                </a:cubicBezTo>
                <a:cubicBezTo>
                  <a:pt x="915" y="15"/>
                  <a:pt x="703" y="0"/>
                  <a:pt x="559" y="15"/>
                </a:cubicBezTo>
                <a:cubicBezTo>
                  <a:pt x="415" y="30"/>
                  <a:pt x="242" y="106"/>
                  <a:pt x="151" y="197"/>
                </a:cubicBezTo>
                <a:cubicBezTo>
                  <a:pt x="60" y="288"/>
                  <a:pt x="30" y="454"/>
                  <a:pt x="15" y="560"/>
                </a:cubicBezTo>
                <a:cubicBezTo>
                  <a:pt x="0" y="666"/>
                  <a:pt x="37" y="757"/>
                  <a:pt x="60" y="832"/>
                </a:cubicBezTo>
                <a:cubicBezTo>
                  <a:pt x="83" y="907"/>
                  <a:pt x="117" y="960"/>
                  <a:pt x="151" y="101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2268538" y="4581525"/>
            <a:ext cx="2016125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83163" y="1125538"/>
            <a:ext cx="3457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When </a:t>
            </a:r>
            <a:r>
              <a:rPr lang="el-GR" altLang="en-US" sz="1800"/>
              <a:t>θ</a:t>
            </a:r>
            <a:r>
              <a:rPr lang="en-NZ" altLang="en-US" sz="1800"/>
              <a:t> is between 180 degrees and 270 degrees we see that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52950" y="2047875"/>
            <a:ext cx="407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The y coord is negative so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</a:t>
            </a:r>
            <a:r>
              <a:rPr lang="el-GR" altLang="en-US" sz="1800"/>
              <a:t>θ</a:t>
            </a:r>
            <a:r>
              <a:rPr lang="en-NZ" altLang="en-US" sz="1800"/>
              <a:t> is negative</a:t>
            </a: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4095750" y="3676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2950" y="2752725"/>
            <a:ext cx="3690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The x coord is also negative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</a:t>
            </a:r>
            <a:r>
              <a:rPr lang="el-GR" altLang="en-US" sz="1800"/>
              <a:t>θ</a:t>
            </a:r>
            <a:r>
              <a:rPr lang="en-NZ" altLang="en-US" sz="1800"/>
              <a:t> is negative too.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7412" name="Picture 4" descr="IMG_0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2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Freeform 6"/>
          <p:cNvSpPr>
            <a:spLocks/>
          </p:cNvSpPr>
          <p:nvPr/>
        </p:nvSpPr>
        <p:spPr bwMode="auto">
          <a:xfrm>
            <a:off x="3481388" y="3487738"/>
            <a:ext cx="1882775" cy="1741487"/>
          </a:xfrm>
          <a:custGeom>
            <a:avLst/>
            <a:gdLst>
              <a:gd name="T0" fmla="*/ 2147483647 w 1186"/>
              <a:gd name="T1" fmla="*/ 2147483647 h 1097"/>
              <a:gd name="T2" fmla="*/ 2147483647 w 1186"/>
              <a:gd name="T3" fmla="*/ 2147483647 h 1097"/>
              <a:gd name="T4" fmla="*/ 2147483647 w 1186"/>
              <a:gd name="T5" fmla="*/ 2147483647 h 1097"/>
              <a:gd name="T6" fmla="*/ 2147483647 w 1186"/>
              <a:gd name="T7" fmla="*/ 2147483647 h 1097"/>
              <a:gd name="T8" fmla="*/ 2147483647 w 1186"/>
              <a:gd name="T9" fmla="*/ 2147483647 h 1097"/>
              <a:gd name="T10" fmla="*/ 2147483647 w 1186"/>
              <a:gd name="T11" fmla="*/ 2147483647 h 1097"/>
              <a:gd name="T12" fmla="*/ 2147483647 w 1186"/>
              <a:gd name="T13" fmla="*/ 2147483647 h 10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6"/>
              <a:gd name="T22" fmla="*/ 0 h 1097"/>
              <a:gd name="T23" fmla="*/ 1186 w 1186"/>
              <a:gd name="T24" fmla="*/ 1097 h 10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6" h="1097">
                <a:moveTo>
                  <a:pt x="1186" y="598"/>
                </a:moveTo>
                <a:cubicBezTo>
                  <a:pt x="1167" y="420"/>
                  <a:pt x="1148" y="242"/>
                  <a:pt x="1050" y="144"/>
                </a:cubicBezTo>
                <a:cubicBezTo>
                  <a:pt x="952" y="46"/>
                  <a:pt x="740" y="0"/>
                  <a:pt x="596" y="8"/>
                </a:cubicBezTo>
                <a:cubicBezTo>
                  <a:pt x="452" y="16"/>
                  <a:pt x="286" y="92"/>
                  <a:pt x="188" y="190"/>
                </a:cubicBezTo>
                <a:cubicBezTo>
                  <a:pt x="90" y="288"/>
                  <a:pt x="14" y="462"/>
                  <a:pt x="7" y="598"/>
                </a:cubicBezTo>
                <a:cubicBezTo>
                  <a:pt x="0" y="734"/>
                  <a:pt x="83" y="923"/>
                  <a:pt x="143" y="1006"/>
                </a:cubicBezTo>
                <a:cubicBezTo>
                  <a:pt x="203" y="1089"/>
                  <a:pt x="286" y="1093"/>
                  <a:pt x="369" y="109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 flipV="1">
            <a:off x="3203575" y="4581525"/>
            <a:ext cx="1152525" cy="71438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8436" name="Picture 4" descr="IMG_0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3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Freeform 5"/>
          <p:cNvSpPr>
            <a:spLocks/>
          </p:cNvSpPr>
          <p:nvPr/>
        </p:nvSpPr>
        <p:spPr bwMode="auto">
          <a:xfrm>
            <a:off x="3276600" y="3487738"/>
            <a:ext cx="1871663" cy="1993900"/>
          </a:xfrm>
          <a:custGeom>
            <a:avLst/>
            <a:gdLst>
              <a:gd name="T0" fmla="*/ 2147483647 w 1179"/>
              <a:gd name="T1" fmla="*/ 2147483647 h 1256"/>
              <a:gd name="T2" fmla="*/ 2147483647 w 1179"/>
              <a:gd name="T3" fmla="*/ 2147483647 h 1256"/>
              <a:gd name="T4" fmla="*/ 2147483647 w 1179"/>
              <a:gd name="T5" fmla="*/ 2147483647 h 1256"/>
              <a:gd name="T6" fmla="*/ 2147483647 w 1179"/>
              <a:gd name="T7" fmla="*/ 2147483647 h 1256"/>
              <a:gd name="T8" fmla="*/ 0 w 1179"/>
              <a:gd name="T9" fmla="*/ 2147483647 h 1256"/>
              <a:gd name="T10" fmla="*/ 2147483647 w 1179"/>
              <a:gd name="T11" fmla="*/ 2147483647 h 1256"/>
              <a:gd name="T12" fmla="*/ 2147483647 w 1179"/>
              <a:gd name="T13" fmla="*/ 2147483647 h 1256"/>
              <a:gd name="T14" fmla="*/ 2147483647 w 1179"/>
              <a:gd name="T15" fmla="*/ 2147483647 h 1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9"/>
              <a:gd name="T25" fmla="*/ 0 h 1256"/>
              <a:gd name="T26" fmla="*/ 1179 w 1179"/>
              <a:gd name="T27" fmla="*/ 1256 h 1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9" h="1256">
                <a:moveTo>
                  <a:pt x="1179" y="643"/>
                </a:moveTo>
                <a:cubicBezTo>
                  <a:pt x="1137" y="446"/>
                  <a:pt x="1096" y="250"/>
                  <a:pt x="998" y="144"/>
                </a:cubicBezTo>
                <a:cubicBezTo>
                  <a:pt x="900" y="38"/>
                  <a:pt x="726" y="0"/>
                  <a:pt x="590" y="8"/>
                </a:cubicBezTo>
                <a:cubicBezTo>
                  <a:pt x="454" y="16"/>
                  <a:pt x="279" y="77"/>
                  <a:pt x="181" y="190"/>
                </a:cubicBezTo>
                <a:cubicBezTo>
                  <a:pt x="83" y="303"/>
                  <a:pt x="0" y="538"/>
                  <a:pt x="0" y="689"/>
                </a:cubicBezTo>
                <a:cubicBezTo>
                  <a:pt x="0" y="840"/>
                  <a:pt x="83" y="1006"/>
                  <a:pt x="181" y="1097"/>
                </a:cubicBezTo>
                <a:cubicBezTo>
                  <a:pt x="279" y="1188"/>
                  <a:pt x="507" y="1210"/>
                  <a:pt x="590" y="1233"/>
                </a:cubicBezTo>
                <a:cubicBezTo>
                  <a:pt x="673" y="1256"/>
                  <a:pt x="676" y="1244"/>
                  <a:pt x="680" y="123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32363" y="1196975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Here the y coord is  – 1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so  sin 270 =  – 1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32363" y="2349500"/>
            <a:ext cx="2519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And the x coord is zero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so  cos 270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9460" name="Picture 4" descr="IMG_0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6350"/>
            <a:ext cx="9180513" cy="818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reeform 6"/>
          <p:cNvSpPr>
            <a:spLocks/>
          </p:cNvSpPr>
          <p:nvPr/>
        </p:nvSpPr>
        <p:spPr bwMode="auto">
          <a:xfrm>
            <a:off x="3348038" y="3489325"/>
            <a:ext cx="1873250" cy="1979613"/>
          </a:xfrm>
          <a:custGeom>
            <a:avLst/>
            <a:gdLst>
              <a:gd name="T0" fmla="*/ 2147483647 w 1180"/>
              <a:gd name="T1" fmla="*/ 2147483647 h 1247"/>
              <a:gd name="T2" fmla="*/ 2147483647 w 1180"/>
              <a:gd name="T3" fmla="*/ 2147483647 h 1247"/>
              <a:gd name="T4" fmla="*/ 2147483647 w 1180"/>
              <a:gd name="T5" fmla="*/ 2147483647 h 1247"/>
              <a:gd name="T6" fmla="*/ 2147483647 w 1180"/>
              <a:gd name="T7" fmla="*/ 2147483647 h 1247"/>
              <a:gd name="T8" fmla="*/ 0 w 1180"/>
              <a:gd name="T9" fmla="*/ 2147483647 h 1247"/>
              <a:gd name="T10" fmla="*/ 2147483647 w 1180"/>
              <a:gd name="T11" fmla="*/ 2147483647 h 1247"/>
              <a:gd name="T12" fmla="*/ 2147483647 w 1180"/>
              <a:gd name="T13" fmla="*/ 2147483647 h 1247"/>
              <a:gd name="T14" fmla="*/ 2147483647 w 1180"/>
              <a:gd name="T15" fmla="*/ 2147483647 h 12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0"/>
              <a:gd name="T25" fmla="*/ 0 h 1247"/>
              <a:gd name="T26" fmla="*/ 1180 w 1180"/>
              <a:gd name="T27" fmla="*/ 1247 h 12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0" h="1247">
                <a:moveTo>
                  <a:pt x="1179" y="642"/>
                </a:moveTo>
                <a:cubicBezTo>
                  <a:pt x="1179" y="491"/>
                  <a:pt x="1180" y="340"/>
                  <a:pt x="1089" y="234"/>
                </a:cubicBezTo>
                <a:cubicBezTo>
                  <a:pt x="998" y="128"/>
                  <a:pt x="786" y="14"/>
                  <a:pt x="635" y="7"/>
                </a:cubicBezTo>
                <a:cubicBezTo>
                  <a:pt x="484" y="0"/>
                  <a:pt x="287" y="83"/>
                  <a:pt x="181" y="189"/>
                </a:cubicBezTo>
                <a:cubicBezTo>
                  <a:pt x="75" y="295"/>
                  <a:pt x="0" y="491"/>
                  <a:pt x="0" y="642"/>
                </a:cubicBezTo>
                <a:cubicBezTo>
                  <a:pt x="0" y="793"/>
                  <a:pt x="83" y="998"/>
                  <a:pt x="181" y="1096"/>
                </a:cubicBezTo>
                <a:cubicBezTo>
                  <a:pt x="279" y="1194"/>
                  <a:pt x="477" y="1217"/>
                  <a:pt x="590" y="1232"/>
                </a:cubicBezTo>
                <a:cubicBezTo>
                  <a:pt x="703" y="1247"/>
                  <a:pt x="782" y="1217"/>
                  <a:pt x="862" y="118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4500563" y="4508500"/>
            <a:ext cx="1223962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NZ" altLang="en-US" smtClean="0"/>
              <a:t>THE TRIGOMETER</a:t>
            </a:r>
            <a:endParaRPr lang="en-AU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2417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NZ" altLang="en-US" smtClean="0"/>
              <a:t>An invaluable device for understanding trigonometric functions of angles &gt; 90</a:t>
            </a:r>
            <a:r>
              <a:rPr lang="en-NZ" altLang="en-US" baseline="30000" smtClean="0"/>
              <a:t>0</a:t>
            </a:r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144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0484" name="Picture 4" descr="IMG_0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2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reeform 7"/>
          <p:cNvSpPr>
            <a:spLocks/>
          </p:cNvSpPr>
          <p:nvPr/>
        </p:nvSpPr>
        <p:spPr bwMode="auto">
          <a:xfrm>
            <a:off x="3382963" y="3440113"/>
            <a:ext cx="1909762" cy="2100262"/>
          </a:xfrm>
          <a:custGeom>
            <a:avLst/>
            <a:gdLst>
              <a:gd name="T0" fmla="*/ 2147483647 w 1203"/>
              <a:gd name="T1" fmla="*/ 2147483647 h 1323"/>
              <a:gd name="T2" fmla="*/ 2147483647 w 1203"/>
              <a:gd name="T3" fmla="*/ 2147483647 h 1323"/>
              <a:gd name="T4" fmla="*/ 2147483647 w 1203"/>
              <a:gd name="T5" fmla="*/ 2147483647 h 1323"/>
              <a:gd name="T6" fmla="*/ 2147483647 w 1203"/>
              <a:gd name="T7" fmla="*/ 2147483647 h 1323"/>
              <a:gd name="T8" fmla="*/ 2147483647 w 1203"/>
              <a:gd name="T9" fmla="*/ 2147483647 h 1323"/>
              <a:gd name="T10" fmla="*/ 2147483647 w 1203"/>
              <a:gd name="T11" fmla="*/ 2147483647 h 1323"/>
              <a:gd name="T12" fmla="*/ 2147483647 w 1203"/>
              <a:gd name="T13" fmla="*/ 2147483647 h 1323"/>
              <a:gd name="T14" fmla="*/ 2147483647 w 1203"/>
              <a:gd name="T15" fmla="*/ 2147483647 h 1323"/>
              <a:gd name="T16" fmla="*/ 2147483647 w 1203"/>
              <a:gd name="T17" fmla="*/ 2147483647 h 1323"/>
              <a:gd name="T18" fmla="*/ 2147483647 w 1203"/>
              <a:gd name="T19" fmla="*/ 2147483647 h 1323"/>
              <a:gd name="T20" fmla="*/ 2147483647 w 1203"/>
              <a:gd name="T21" fmla="*/ 2147483647 h 1323"/>
              <a:gd name="T22" fmla="*/ 2147483647 w 1203"/>
              <a:gd name="T23" fmla="*/ 2147483647 h 13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3"/>
              <a:gd name="T37" fmla="*/ 0 h 1323"/>
              <a:gd name="T38" fmla="*/ 1203 w 1203"/>
              <a:gd name="T39" fmla="*/ 1323 h 13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3" h="1323">
                <a:moveTo>
                  <a:pt x="1203" y="628"/>
                </a:moveTo>
                <a:cubicBezTo>
                  <a:pt x="1191" y="495"/>
                  <a:pt x="1180" y="363"/>
                  <a:pt x="1112" y="265"/>
                </a:cubicBezTo>
                <a:cubicBezTo>
                  <a:pt x="1044" y="167"/>
                  <a:pt x="877" y="76"/>
                  <a:pt x="794" y="38"/>
                </a:cubicBezTo>
                <a:cubicBezTo>
                  <a:pt x="711" y="0"/>
                  <a:pt x="696" y="23"/>
                  <a:pt x="613" y="38"/>
                </a:cubicBezTo>
                <a:cubicBezTo>
                  <a:pt x="530" y="53"/>
                  <a:pt x="386" y="69"/>
                  <a:pt x="295" y="129"/>
                </a:cubicBezTo>
                <a:cubicBezTo>
                  <a:pt x="204" y="189"/>
                  <a:pt x="114" y="318"/>
                  <a:pt x="69" y="401"/>
                </a:cubicBezTo>
                <a:cubicBezTo>
                  <a:pt x="24" y="484"/>
                  <a:pt x="31" y="552"/>
                  <a:pt x="23" y="628"/>
                </a:cubicBezTo>
                <a:cubicBezTo>
                  <a:pt x="15" y="704"/>
                  <a:pt x="0" y="764"/>
                  <a:pt x="23" y="855"/>
                </a:cubicBezTo>
                <a:cubicBezTo>
                  <a:pt x="46" y="946"/>
                  <a:pt x="76" y="1097"/>
                  <a:pt x="159" y="1172"/>
                </a:cubicBezTo>
                <a:cubicBezTo>
                  <a:pt x="242" y="1247"/>
                  <a:pt x="401" y="1293"/>
                  <a:pt x="522" y="1308"/>
                </a:cubicBezTo>
                <a:cubicBezTo>
                  <a:pt x="643" y="1323"/>
                  <a:pt x="802" y="1278"/>
                  <a:pt x="885" y="1263"/>
                </a:cubicBezTo>
                <a:cubicBezTo>
                  <a:pt x="968" y="1248"/>
                  <a:pt x="994" y="1233"/>
                  <a:pt x="1021" y="121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500563" y="4508500"/>
            <a:ext cx="2016125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52950" y="1052513"/>
            <a:ext cx="4195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For angles between 270 degrees and 360 degrees we see that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y coord is negative so sin </a:t>
            </a:r>
            <a:r>
              <a:rPr lang="el-GR" altLang="en-US" sz="1800"/>
              <a:t>θ</a:t>
            </a:r>
            <a:r>
              <a:rPr lang="en-NZ" altLang="en-US" sz="1800"/>
              <a:t> is negative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463" y="2252663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But the x coord is positive again 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</a:t>
            </a:r>
            <a:r>
              <a:rPr lang="el-GR" altLang="en-US" sz="1800"/>
              <a:t>θ</a:t>
            </a:r>
            <a:r>
              <a:rPr lang="en-NZ" altLang="en-US" sz="1800"/>
              <a:t> is positive again.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1508" name="Picture 4" descr="IMG_0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588"/>
            <a:ext cx="9180513" cy="825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6"/>
          <p:cNvSpPr>
            <a:spLocks/>
          </p:cNvSpPr>
          <p:nvPr/>
        </p:nvSpPr>
        <p:spPr bwMode="auto">
          <a:xfrm>
            <a:off x="3335338" y="3536950"/>
            <a:ext cx="1957387" cy="1979613"/>
          </a:xfrm>
          <a:custGeom>
            <a:avLst/>
            <a:gdLst>
              <a:gd name="T0" fmla="*/ 2147483647 w 1233"/>
              <a:gd name="T1" fmla="*/ 2147483647 h 1247"/>
              <a:gd name="T2" fmla="*/ 2147483647 w 1233"/>
              <a:gd name="T3" fmla="*/ 2147483647 h 1247"/>
              <a:gd name="T4" fmla="*/ 2147483647 w 1233"/>
              <a:gd name="T5" fmla="*/ 2147483647 h 1247"/>
              <a:gd name="T6" fmla="*/ 2147483647 w 1233"/>
              <a:gd name="T7" fmla="*/ 2147483647 h 1247"/>
              <a:gd name="T8" fmla="*/ 2147483647 w 1233"/>
              <a:gd name="T9" fmla="*/ 2147483647 h 1247"/>
              <a:gd name="T10" fmla="*/ 2147483647 w 1233"/>
              <a:gd name="T11" fmla="*/ 2147483647 h 1247"/>
              <a:gd name="T12" fmla="*/ 2147483647 w 1233"/>
              <a:gd name="T13" fmla="*/ 2147483647 h 1247"/>
              <a:gd name="T14" fmla="*/ 2147483647 w 1233"/>
              <a:gd name="T15" fmla="*/ 2147483647 h 1247"/>
              <a:gd name="T16" fmla="*/ 2147483647 w 1233"/>
              <a:gd name="T17" fmla="*/ 2147483647 h 1247"/>
              <a:gd name="T18" fmla="*/ 2147483647 w 1233"/>
              <a:gd name="T19" fmla="*/ 2147483647 h 1247"/>
              <a:gd name="T20" fmla="*/ 2147483647 w 1233"/>
              <a:gd name="T21" fmla="*/ 2147483647 h 1247"/>
              <a:gd name="T22" fmla="*/ 2147483647 w 1233"/>
              <a:gd name="T23" fmla="*/ 2147483647 h 1247"/>
              <a:gd name="T24" fmla="*/ 2147483647 w 1233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3"/>
              <a:gd name="T40" fmla="*/ 0 h 1247"/>
              <a:gd name="T41" fmla="*/ 1233 w 1233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3" h="1247">
                <a:moveTo>
                  <a:pt x="1233" y="612"/>
                </a:moveTo>
                <a:cubicBezTo>
                  <a:pt x="1221" y="476"/>
                  <a:pt x="1210" y="341"/>
                  <a:pt x="1142" y="250"/>
                </a:cubicBezTo>
                <a:cubicBezTo>
                  <a:pt x="1074" y="159"/>
                  <a:pt x="922" y="106"/>
                  <a:pt x="824" y="68"/>
                </a:cubicBezTo>
                <a:cubicBezTo>
                  <a:pt x="726" y="30"/>
                  <a:pt x="650" y="0"/>
                  <a:pt x="552" y="23"/>
                </a:cubicBezTo>
                <a:cubicBezTo>
                  <a:pt x="454" y="46"/>
                  <a:pt x="310" y="151"/>
                  <a:pt x="235" y="204"/>
                </a:cubicBezTo>
                <a:cubicBezTo>
                  <a:pt x="160" y="257"/>
                  <a:pt x="137" y="280"/>
                  <a:pt x="99" y="340"/>
                </a:cubicBezTo>
                <a:cubicBezTo>
                  <a:pt x="61" y="400"/>
                  <a:pt x="16" y="476"/>
                  <a:pt x="8" y="567"/>
                </a:cubicBezTo>
                <a:cubicBezTo>
                  <a:pt x="0" y="658"/>
                  <a:pt x="8" y="787"/>
                  <a:pt x="53" y="885"/>
                </a:cubicBezTo>
                <a:cubicBezTo>
                  <a:pt x="98" y="983"/>
                  <a:pt x="189" y="1097"/>
                  <a:pt x="280" y="1157"/>
                </a:cubicBezTo>
                <a:cubicBezTo>
                  <a:pt x="371" y="1217"/>
                  <a:pt x="485" y="1247"/>
                  <a:pt x="598" y="1247"/>
                </a:cubicBezTo>
                <a:cubicBezTo>
                  <a:pt x="711" y="1247"/>
                  <a:pt x="869" y="1202"/>
                  <a:pt x="960" y="1157"/>
                </a:cubicBezTo>
                <a:cubicBezTo>
                  <a:pt x="1051" y="1112"/>
                  <a:pt x="1104" y="1020"/>
                  <a:pt x="1142" y="975"/>
                </a:cubicBezTo>
                <a:cubicBezTo>
                  <a:pt x="1180" y="930"/>
                  <a:pt x="1183" y="907"/>
                  <a:pt x="1187" y="885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4572000" y="4652963"/>
            <a:ext cx="2808288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2532" name="Picture 4" descr="IMG_0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Freeform 7"/>
          <p:cNvSpPr>
            <a:spLocks/>
          </p:cNvSpPr>
          <p:nvPr/>
        </p:nvSpPr>
        <p:spPr bwMode="auto">
          <a:xfrm>
            <a:off x="3371850" y="3562350"/>
            <a:ext cx="1920875" cy="1906588"/>
          </a:xfrm>
          <a:custGeom>
            <a:avLst/>
            <a:gdLst>
              <a:gd name="T0" fmla="*/ 2147483647 w 1210"/>
              <a:gd name="T1" fmla="*/ 2147483647 h 1201"/>
              <a:gd name="T2" fmla="*/ 2147483647 w 1210"/>
              <a:gd name="T3" fmla="*/ 2147483647 h 1201"/>
              <a:gd name="T4" fmla="*/ 2147483647 w 1210"/>
              <a:gd name="T5" fmla="*/ 2147483647 h 1201"/>
              <a:gd name="T6" fmla="*/ 2147483647 w 1210"/>
              <a:gd name="T7" fmla="*/ 2147483647 h 1201"/>
              <a:gd name="T8" fmla="*/ 2147483647 w 1210"/>
              <a:gd name="T9" fmla="*/ 2147483647 h 1201"/>
              <a:gd name="T10" fmla="*/ 2147483647 w 1210"/>
              <a:gd name="T11" fmla="*/ 2147483647 h 1201"/>
              <a:gd name="T12" fmla="*/ 2147483647 w 1210"/>
              <a:gd name="T13" fmla="*/ 2147483647 h 1201"/>
              <a:gd name="T14" fmla="*/ 2147483647 w 1210"/>
              <a:gd name="T15" fmla="*/ 2147483647 h 1201"/>
              <a:gd name="T16" fmla="*/ 2147483647 w 1210"/>
              <a:gd name="T17" fmla="*/ 2147483647 h 1201"/>
              <a:gd name="T18" fmla="*/ 2147483647 w 1210"/>
              <a:gd name="T19" fmla="*/ 2147483647 h 1201"/>
              <a:gd name="T20" fmla="*/ 2147483647 w 1210"/>
              <a:gd name="T21" fmla="*/ 2147483647 h 1201"/>
              <a:gd name="T22" fmla="*/ 2147483647 w 1210"/>
              <a:gd name="T23" fmla="*/ 2147483647 h 1201"/>
              <a:gd name="T24" fmla="*/ 2147483647 w 1210"/>
              <a:gd name="T25" fmla="*/ 2147483647 h 1201"/>
              <a:gd name="T26" fmla="*/ 2147483647 w 1210"/>
              <a:gd name="T27" fmla="*/ 2147483647 h 12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0"/>
              <a:gd name="T43" fmla="*/ 0 h 1201"/>
              <a:gd name="T44" fmla="*/ 1210 w 1210"/>
              <a:gd name="T45" fmla="*/ 1201 h 120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0" h="1201">
                <a:moveTo>
                  <a:pt x="1210" y="596"/>
                </a:moveTo>
                <a:cubicBezTo>
                  <a:pt x="1187" y="479"/>
                  <a:pt x="1164" y="362"/>
                  <a:pt x="1119" y="279"/>
                </a:cubicBezTo>
                <a:cubicBezTo>
                  <a:pt x="1074" y="196"/>
                  <a:pt x="1013" y="142"/>
                  <a:pt x="937" y="97"/>
                </a:cubicBezTo>
                <a:cubicBezTo>
                  <a:pt x="861" y="52"/>
                  <a:pt x="748" y="14"/>
                  <a:pt x="665" y="7"/>
                </a:cubicBezTo>
                <a:cubicBezTo>
                  <a:pt x="582" y="0"/>
                  <a:pt x="513" y="22"/>
                  <a:pt x="438" y="52"/>
                </a:cubicBezTo>
                <a:cubicBezTo>
                  <a:pt x="363" y="82"/>
                  <a:pt x="272" y="135"/>
                  <a:pt x="212" y="188"/>
                </a:cubicBezTo>
                <a:cubicBezTo>
                  <a:pt x="152" y="241"/>
                  <a:pt x="106" y="279"/>
                  <a:pt x="76" y="370"/>
                </a:cubicBezTo>
                <a:cubicBezTo>
                  <a:pt x="46" y="461"/>
                  <a:pt x="0" y="619"/>
                  <a:pt x="30" y="732"/>
                </a:cubicBezTo>
                <a:cubicBezTo>
                  <a:pt x="60" y="845"/>
                  <a:pt x="174" y="974"/>
                  <a:pt x="257" y="1050"/>
                </a:cubicBezTo>
                <a:cubicBezTo>
                  <a:pt x="340" y="1126"/>
                  <a:pt x="431" y="1171"/>
                  <a:pt x="529" y="1186"/>
                </a:cubicBezTo>
                <a:cubicBezTo>
                  <a:pt x="627" y="1201"/>
                  <a:pt x="764" y="1171"/>
                  <a:pt x="847" y="1141"/>
                </a:cubicBezTo>
                <a:cubicBezTo>
                  <a:pt x="930" y="1111"/>
                  <a:pt x="983" y="1050"/>
                  <a:pt x="1028" y="1005"/>
                </a:cubicBezTo>
                <a:cubicBezTo>
                  <a:pt x="1073" y="960"/>
                  <a:pt x="1089" y="922"/>
                  <a:pt x="1119" y="869"/>
                </a:cubicBezTo>
                <a:cubicBezTo>
                  <a:pt x="1149" y="816"/>
                  <a:pt x="1179" y="751"/>
                  <a:pt x="1210" y="68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4500563" y="4581525"/>
            <a:ext cx="2808287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87900" y="1341438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Angle </a:t>
            </a:r>
            <a:r>
              <a:rPr lang="el-GR" altLang="en-US" sz="1800"/>
              <a:t>θ</a:t>
            </a:r>
            <a:r>
              <a:rPr lang="en-NZ" altLang="en-US" sz="1800"/>
              <a:t> is now 360 degrees which puts everything in the same position as for 0 degrees.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32363" y="2541588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360 = 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32363" y="32559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360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55650" y="2565400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Angles such as  – 330</a:t>
            </a:r>
            <a:r>
              <a:rPr lang="en-NZ" altLang="en-US" baseline="30000">
                <a:latin typeface="Arial" charset="0"/>
              </a:rPr>
              <a:t>0</a:t>
            </a:r>
            <a:r>
              <a:rPr lang="en-NZ" altLang="en-US">
                <a:latin typeface="Arial" charset="0"/>
              </a:rPr>
              <a:t>  can be demonstrated very successfully too.</a:t>
            </a:r>
            <a:endParaRPr lang="en-AU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4580" name="Picture 4" descr="IMG_0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Freeform 5"/>
          <p:cNvSpPr>
            <a:spLocks/>
          </p:cNvSpPr>
          <p:nvPr/>
        </p:nvSpPr>
        <p:spPr bwMode="auto">
          <a:xfrm>
            <a:off x="3395663" y="3562350"/>
            <a:ext cx="1897062" cy="2063750"/>
          </a:xfrm>
          <a:custGeom>
            <a:avLst/>
            <a:gdLst>
              <a:gd name="T0" fmla="*/ 2147483647 w 1195"/>
              <a:gd name="T1" fmla="*/ 2147483647 h 1300"/>
              <a:gd name="T2" fmla="*/ 2147483647 w 1195"/>
              <a:gd name="T3" fmla="*/ 2147483647 h 1300"/>
              <a:gd name="T4" fmla="*/ 2147483647 w 1195"/>
              <a:gd name="T5" fmla="*/ 2147483647 h 1300"/>
              <a:gd name="T6" fmla="*/ 2147483647 w 1195"/>
              <a:gd name="T7" fmla="*/ 2147483647 h 1300"/>
              <a:gd name="T8" fmla="*/ 2147483647 w 1195"/>
              <a:gd name="T9" fmla="*/ 2147483647 h 1300"/>
              <a:gd name="T10" fmla="*/ 2147483647 w 1195"/>
              <a:gd name="T11" fmla="*/ 2147483647 h 1300"/>
              <a:gd name="T12" fmla="*/ 2147483647 w 1195"/>
              <a:gd name="T13" fmla="*/ 2147483647 h 1300"/>
              <a:gd name="T14" fmla="*/ 2147483647 w 1195"/>
              <a:gd name="T15" fmla="*/ 2147483647 h 1300"/>
              <a:gd name="T16" fmla="*/ 2147483647 w 1195"/>
              <a:gd name="T17" fmla="*/ 2147483647 h 13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5"/>
              <a:gd name="T28" fmla="*/ 0 h 1300"/>
              <a:gd name="T29" fmla="*/ 1195 w 1195"/>
              <a:gd name="T30" fmla="*/ 1300 h 1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5" h="1300">
                <a:moveTo>
                  <a:pt x="1195" y="687"/>
                </a:moveTo>
                <a:cubicBezTo>
                  <a:pt x="1157" y="865"/>
                  <a:pt x="1119" y="1043"/>
                  <a:pt x="1013" y="1141"/>
                </a:cubicBezTo>
                <a:cubicBezTo>
                  <a:pt x="907" y="1239"/>
                  <a:pt x="711" y="1300"/>
                  <a:pt x="560" y="1277"/>
                </a:cubicBezTo>
                <a:cubicBezTo>
                  <a:pt x="409" y="1254"/>
                  <a:pt x="197" y="1126"/>
                  <a:pt x="106" y="1005"/>
                </a:cubicBezTo>
                <a:cubicBezTo>
                  <a:pt x="15" y="884"/>
                  <a:pt x="0" y="695"/>
                  <a:pt x="15" y="551"/>
                </a:cubicBezTo>
                <a:cubicBezTo>
                  <a:pt x="30" y="407"/>
                  <a:pt x="99" y="234"/>
                  <a:pt x="197" y="143"/>
                </a:cubicBezTo>
                <a:cubicBezTo>
                  <a:pt x="295" y="52"/>
                  <a:pt x="461" y="0"/>
                  <a:pt x="605" y="7"/>
                </a:cubicBezTo>
                <a:cubicBezTo>
                  <a:pt x="749" y="14"/>
                  <a:pt x="968" y="143"/>
                  <a:pt x="1059" y="188"/>
                </a:cubicBezTo>
                <a:cubicBezTo>
                  <a:pt x="1150" y="233"/>
                  <a:pt x="1149" y="256"/>
                  <a:pt x="1149" y="27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331913" y="29972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>
                <a:latin typeface="Arial" charset="0"/>
                <a:cs typeface="Arial" charset="0"/>
              </a:rPr>
              <a:t>θ</a:t>
            </a:r>
            <a:r>
              <a:rPr lang="en-NZ" altLang="en-US">
                <a:latin typeface="Arial" charset="0"/>
                <a:cs typeface="Arial" charset="0"/>
              </a:rPr>
              <a:t> =  – 330</a:t>
            </a:r>
            <a:r>
              <a:rPr lang="en-NZ" altLang="en-US" baseline="30000">
                <a:latin typeface="Arial" charset="0"/>
                <a:cs typeface="Arial" charset="0"/>
              </a:rPr>
              <a:t>0</a:t>
            </a:r>
            <a:endParaRPr lang="el-GR" altLang="en-US">
              <a:latin typeface="Arial" charset="0"/>
              <a:cs typeface="Arial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716463" y="4581525"/>
            <a:ext cx="2087562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92725" y="1268413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Sin(  – 330) = + 0.5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725" y="22764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( – 330 ) ≈ + 0 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7920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Angles greater than 360</a:t>
            </a:r>
            <a:r>
              <a:rPr lang="en-NZ" altLang="en-US" baseline="30000">
                <a:latin typeface="Arial" charset="0"/>
              </a:rPr>
              <a:t>0</a:t>
            </a:r>
            <a:r>
              <a:rPr lang="en-NZ" altLang="en-US">
                <a:latin typeface="Arial" charset="0"/>
              </a:rPr>
              <a:t> such as 390</a:t>
            </a:r>
            <a:r>
              <a:rPr lang="en-NZ" altLang="en-US" baseline="30000">
                <a:latin typeface="Arial" charset="0"/>
              </a:rPr>
              <a:t>0</a:t>
            </a:r>
            <a:r>
              <a:rPr lang="en-NZ" altLang="en-US">
                <a:latin typeface="Arial" charset="0"/>
              </a:rPr>
              <a:t>  can be demonstrated very successfully too</a:t>
            </a:r>
            <a:endParaRPr lang="en-AU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6628" name="Picture 4" descr="IMG_0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Freeform 7"/>
          <p:cNvSpPr>
            <a:spLocks/>
          </p:cNvSpPr>
          <p:nvPr/>
        </p:nvSpPr>
        <p:spPr bwMode="auto">
          <a:xfrm>
            <a:off x="3121025" y="3333750"/>
            <a:ext cx="3048000" cy="2413000"/>
          </a:xfrm>
          <a:custGeom>
            <a:avLst/>
            <a:gdLst>
              <a:gd name="T0" fmla="*/ 2147483647 w 1920"/>
              <a:gd name="T1" fmla="*/ 2147483647 h 1520"/>
              <a:gd name="T2" fmla="*/ 2147483647 w 1920"/>
              <a:gd name="T3" fmla="*/ 2147483647 h 1520"/>
              <a:gd name="T4" fmla="*/ 2147483647 w 1920"/>
              <a:gd name="T5" fmla="*/ 2147483647 h 1520"/>
              <a:gd name="T6" fmla="*/ 2147483647 w 1920"/>
              <a:gd name="T7" fmla="*/ 2147483647 h 1520"/>
              <a:gd name="T8" fmla="*/ 2147483647 w 1920"/>
              <a:gd name="T9" fmla="*/ 2147483647 h 1520"/>
              <a:gd name="T10" fmla="*/ 2147483647 w 1920"/>
              <a:gd name="T11" fmla="*/ 2147483647 h 1520"/>
              <a:gd name="T12" fmla="*/ 2147483647 w 1920"/>
              <a:gd name="T13" fmla="*/ 2147483647 h 1520"/>
              <a:gd name="T14" fmla="*/ 2147483647 w 1920"/>
              <a:gd name="T15" fmla="*/ 2147483647 h 1520"/>
              <a:gd name="T16" fmla="*/ 2147483647 w 1920"/>
              <a:gd name="T17" fmla="*/ 2147483647 h 1520"/>
              <a:gd name="T18" fmla="*/ 2147483647 w 1920"/>
              <a:gd name="T19" fmla="*/ 2147483647 h 1520"/>
              <a:gd name="T20" fmla="*/ 2147483647 w 1920"/>
              <a:gd name="T21" fmla="*/ 2147483647 h 15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0"/>
              <a:gd name="T34" fmla="*/ 0 h 1520"/>
              <a:gd name="T35" fmla="*/ 1920 w 1920"/>
              <a:gd name="T36" fmla="*/ 1520 h 15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0" h="1520">
                <a:moveTo>
                  <a:pt x="1594" y="740"/>
                </a:moveTo>
                <a:cubicBezTo>
                  <a:pt x="1579" y="630"/>
                  <a:pt x="1564" y="521"/>
                  <a:pt x="1504" y="423"/>
                </a:cubicBezTo>
                <a:cubicBezTo>
                  <a:pt x="1444" y="325"/>
                  <a:pt x="1353" y="219"/>
                  <a:pt x="1232" y="151"/>
                </a:cubicBezTo>
                <a:cubicBezTo>
                  <a:pt x="1111" y="83"/>
                  <a:pt x="959" y="0"/>
                  <a:pt x="778" y="15"/>
                </a:cubicBezTo>
                <a:cubicBezTo>
                  <a:pt x="597" y="30"/>
                  <a:pt x="271" y="113"/>
                  <a:pt x="143" y="241"/>
                </a:cubicBezTo>
                <a:cubicBezTo>
                  <a:pt x="15" y="369"/>
                  <a:pt x="0" y="612"/>
                  <a:pt x="7" y="786"/>
                </a:cubicBezTo>
                <a:cubicBezTo>
                  <a:pt x="14" y="960"/>
                  <a:pt x="67" y="1164"/>
                  <a:pt x="188" y="1285"/>
                </a:cubicBezTo>
                <a:cubicBezTo>
                  <a:pt x="309" y="1406"/>
                  <a:pt x="521" y="1504"/>
                  <a:pt x="733" y="1512"/>
                </a:cubicBezTo>
                <a:cubicBezTo>
                  <a:pt x="945" y="1520"/>
                  <a:pt x="1269" y="1451"/>
                  <a:pt x="1458" y="1330"/>
                </a:cubicBezTo>
                <a:cubicBezTo>
                  <a:pt x="1647" y="1209"/>
                  <a:pt x="1814" y="960"/>
                  <a:pt x="1867" y="786"/>
                </a:cubicBezTo>
                <a:cubicBezTo>
                  <a:pt x="1920" y="612"/>
                  <a:pt x="1848" y="449"/>
                  <a:pt x="1776" y="287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331913" y="2924175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>
                <a:latin typeface="Arial" charset="0"/>
                <a:cs typeface="Arial" charset="0"/>
              </a:rPr>
              <a:t>θ</a:t>
            </a:r>
            <a:r>
              <a:rPr lang="en-NZ" altLang="en-US">
                <a:latin typeface="Arial" charset="0"/>
                <a:cs typeface="Arial" charset="0"/>
              </a:rPr>
              <a:t> = 390</a:t>
            </a:r>
            <a:r>
              <a:rPr lang="en-NZ" altLang="en-US" baseline="30000">
                <a:latin typeface="Arial" charset="0"/>
                <a:cs typeface="Arial" charset="0"/>
              </a:rPr>
              <a:t>0</a:t>
            </a:r>
            <a:endParaRPr lang="el-GR" altLang="en-US">
              <a:latin typeface="Arial" charset="0"/>
              <a:cs typeface="Arial" charset="0"/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4643438" y="4581525"/>
            <a:ext cx="2160587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48263" y="1341438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390 = + 0.5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8263" y="227647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390 ≈ + 0.87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5"/>
          <p:cNvSpPr>
            <a:spLocks noChangeShapeType="1"/>
          </p:cNvSpPr>
          <p:nvPr/>
        </p:nvSpPr>
        <p:spPr bwMode="auto">
          <a:xfrm>
            <a:off x="728663" y="6142038"/>
            <a:ext cx="6086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 flipV="1">
            <a:off x="1528763" y="5056188"/>
            <a:ext cx="0" cy="180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719138" y="5570538"/>
            <a:ext cx="5534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V="1">
            <a:off x="728663" y="6694488"/>
            <a:ext cx="54864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4" name="Freeform 9"/>
          <p:cNvSpPr>
            <a:spLocks/>
          </p:cNvSpPr>
          <p:nvPr/>
        </p:nvSpPr>
        <p:spPr bwMode="auto">
          <a:xfrm>
            <a:off x="709613" y="5554663"/>
            <a:ext cx="6505575" cy="1154112"/>
          </a:xfrm>
          <a:custGeom>
            <a:avLst/>
            <a:gdLst>
              <a:gd name="T0" fmla="*/ 0 w 10245"/>
              <a:gd name="T1" fmla="*/ 2147483647 h 1817"/>
              <a:gd name="T2" fmla="*/ 2147483647 w 10245"/>
              <a:gd name="T3" fmla="*/ 2147483647 h 1817"/>
              <a:gd name="T4" fmla="*/ 2147483647 w 10245"/>
              <a:gd name="T5" fmla="*/ 2147483647 h 1817"/>
              <a:gd name="T6" fmla="*/ 2147483647 w 10245"/>
              <a:gd name="T7" fmla="*/ 2147483647 h 1817"/>
              <a:gd name="T8" fmla="*/ 2147483647 w 10245"/>
              <a:gd name="T9" fmla="*/ 2147483647 h 1817"/>
              <a:gd name="T10" fmla="*/ 2147483647 w 10245"/>
              <a:gd name="T11" fmla="*/ 2147483647 h 1817"/>
              <a:gd name="T12" fmla="*/ 2147483647 w 10245"/>
              <a:gd name="T13" fmla="*/ 2147483647 h 1817"/>
              <a:gd name="T14" fmla="*/ 2147483647 w 10245"/>
              <a:gd name="T15" fmla="*/ 2147483647 h 1817"/>
              <a:gd name="T16" fmla="*/ 2147483647 w 10245"/>
              <a:gd name="T17" fmla="*/ 2147483647 h 1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45"/>
              <a:gd name="T28" fmla="*/ 0 h 1817"/>
              <a:gd name="T29" fmla="*/ 10245 w 10245"/>
              <a:gd name="T30" fmla="*/ 1817 h 1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45" h="1817">
                <a:moveTo>
                  <a:pt x="0" y="895"/>
                </a:moveTo>
                <a:cubicBezTo>
                  <a:pt x="421" y="456"/>
                  <a:pt x="843" y="18"/>
                  <a:pt x="1275" y="25"/>
                </a:cubicBezTo>
                <a:cubicBezTo>
                  <a:pt x="1707" y="32"/>
                  <a:pt x="2113" y="643"/>
                  <a:pt x="2595" y="940"/>
                </a:cubicBezTo>
                <a:cubicBezTo>
                  <a:pt x="3077" y="1237"/>
                  <a:pt x="3683" y="1817"/>
                  <a:pt x="4170" y="1810"/>
                </a:cubicBezTo>
                <a:cubicBezTo>
                  <a:pt x="4657" y="1803"/>
                  <a:pt x="5038" y="1195"/>
                  <a:pt x="5520" y="895"/>
                </a:cubicBezTo>
                <a:cubicBezTo>
                  <a:pt x="6002" y="595"/>
                  <a:pt x="6570" y="0"/>
                  <a:pt x="7065" y="10"/>
                </a:cubicBezTo>
                <a:cubicBezTo>
                  <a:pt x="7560" y="20"/>
                  <a:pt x="8080" y="668"/>
                  <a:pt x="8490" y="955"/>
                </a:cubicBezTo>
                <a:cubicBezTo>
                  <a:pt x="8900" y="1242"/>
                  <a:pt x="9233" y="1670"/>
                  <a:pt x="9525" y="1735"/>
                </a:cubicBezTo>
                <a:cubicBezTo>
                  <a:pt x="9817" y="1800"/>
                  <a:pt x="10031" y="1572"/>
                  <a:pt x="10245" y="1345"/>
                </a:cubicBezTo>
              </a:path>
            </a:pathLst>
          </a:custGeom>
          <a:noFill/>
          <a:ln w="76200" cmpd="sng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V="1">
            <a:off x="744538" y="4070350"/>
            <a:ext cx="6057900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 flipV="1">
            <a:off x="744538" y="4641850"/>
            <a:ext cx="54864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 flipV="1">
            <a:off x="1554163" y="3175000"/>
            <a:ext cx="0" cy="161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 flipV="1">
            <a:off x="744538" y="3460750"/>
            <a:ext cx="544830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59" name="Freeform 18"/>
          <p:cNvSpPr>
            <a:spLocks/>
          </p:cNvSpPr>
          <p:nvPr/>
        </p:nvSpPr>
        <p:spPr bwMode="auto">
          <a:xfrm>
            <a:off x="506413" y="3459163"/>
            <a:ext cx="6238875" cy="1265237"/>
          </a:xfrm>
          <a:custGeom>
            <a:avLst/>
            <a:gdLst>
              <a:gd name="T0" fmla="*/ 0 w 9825"/>
              <a:gd name="T1" fmla="*/ 2147483647 h 1992"/>
              <a:gd name="T2" fmla="*/ 2147483647 w 9825"/>
              <a:gd name="T3" fmla="*/ 2147483647 h 1992"/>
              <a:gd name="T4" fmla="*/ 2147483647 w 9825"/>
              <a:gd name="T5" fmla="*/ 2147483647 h 1992"/>
              <a:gd name="T6" fmla="*/ 2147483647 w 9825"/>
              <a:gd name="T7" fmla="*/ 2147483647 h 1992"/>
              <a:gd name="T8" fmla="*/ 2147483647 w 9825"/>
              <a:gd name="T9" fmla="*/ 2147483647 h 1992"/>
              <a:gd name="T10" fmla="*/ 2147483647 w 9825"/>
              <a:gd name="T11" fmla="*/ 2147483647 h 1992"/>
              <a:gd name="T12" fmla="*/ 2147483647 w 9825"/>
              <a:gd name="T13" fmla="*/ 2147483647 h 1992"/>
              <a:gd name="T14" fmla="*/ 2147483647 w 9825"/>
              <a:gd name="T15" fmla="*/ 2147483647 h 1992"/>
              <a:gd name="T16" fmla="*/ 2147483647 w 9825"/>
              <a:gd name="T17" fmla="*/ 2147483647 h 19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25"/>
              <a:gd name="T28" fmla="*/ 0 h 1992"/>
              <a:gd name="T29" fmla="*/ 9825 w 9825"/>
              <a:gd name="T30" fmla="*/ 1992 h 19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25" h="1992">
                <a:moveTo>
                  <a:pt x="0" y="1652"/>
                </a:moveTo>
                <a:cubicBezTo>
                  <a:pt x="85" y="1822"/>
                  <a:pt x="170" y="1992"/>
                  <a:pt x="450" y="1877"/>
                </a:cubicBezTo>
                <a:cubicBezTo>
                  <a:pt x="730" y="1762"/>
                  <a:pt x="1260" y="1269"/>
                  <a:pt x="1680" y="962"/>
                </a:cubicBezTo>
                <a:cubicBezTo>
                  <a:pt x="2100" y="655"/>
                  <a:pt x="2523" y="34"/>
                  <a:pt x="2970" y="32"/>
                </a:cubicBezTo>
                <a:cubicBezTo>
                  <a:pt x="3417" y="30"/>
                  <a:pt x="3885" y="642"/>
                  <a:pt x="4365" y="947"/>
                </a:cubicBezTo>
                <a:cubicBezTo>
                  <a:pt x="4845" y="1252"/>
                  <a:pt x="5343" y="1860"/>
                  <a:pt x="5850" y="1862"/>
                </a:cubicBezTo>
                <a:cubicBezTo>
                  <a:pt x="6357" y="1864"/>
                  <a:pt x="6942" y="1272"/>
                  <a:pt x="7410" y="962"/>
                </a:cubicBezTo>
                <a:cubicBezTo>
                  <a:pt x="7878" y="652"/>
                  <a:pt x="8253" y="4"/>
                  <a:pt x="8655" y="2"/>
                </a:cubicBezTo>
                <a:cubicBezTo>
                  <a:pt x="9057" y="0"/>
                  <a:pt x="9441" y="473"/>
                  <a:pt x="9825" y="94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660" name="Text Box 24"/>
          <p:cNvSpPr txBox="1">
            <a:spLocks noChangeArrowheads="1"/>
          </p:cNvSpPr>
          <p:nvPr/>
        </p:nvSpPr>
        <p:spPr bwMode="auto">
          <a:xfrm>
            <a:off x="179388" y="1773238"/>
            <a:ext cx="792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27661" name="Text Box 40"/>
          <p:cNvSpPr txBox="1">
            <a:spLocks noChangeArrowheads="1"/>
          </p:cNvSpPr>
          <p:nvPr/>
        </p:nvSpPr>
        <p:spPr bwMode="auto">
          <a:xfrm>
            <a:off x="395288" y="476250"/>
            <a:ext cx="838835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When the above is UNDERSTOOD, it makes more sense where the </a:t>
            </a:r>
            <a:r>
              <a:rPr lang="en-NZ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NZ" altLang="en-US">
                <a:latin typeface="Arial" charset="0"/>
              </a:rPr>
              <a:t> and </a:t>
            </a:r>
            <a:r>
              <a:rPr lang="en-NZ" altLang="en-US" sz="4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NZ" altLang="en-US">
                <a:latin typeface="Arial" charset="0"/>
              </a:rPr>
              <a:t> graphs are positive and where they are negative.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                 </a:t>
            </a:r>
            <a:r>
              <a:rPr lang="en-NZ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sin x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                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y                 </a:t>
            </a:r>
            <a:r>
              <a:rPr lang="en-NZ" alt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 = cos 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</a:t>
            </a:r>
            <a:endParaRPr lang="en-AU" altLang="en-US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692150"/>
            <a:ext cx="77771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dirty="0"/>
              <a:t>The identity </a:t>
            </a:r>
            <a:r>
              <a:rPr lang="en-NZ" altLang="en-US" b="1" dirty="0">
                <a:solidFill>
                  <a:srgbClr val="FFFF00"/>
                </a:solidFill>
              </a:rPr>
              <a:t>sin</a:t>
            </a:r>
            <a:r>
              <a:rPr lang="en-NZ" altLang="en-US" b="1" baseline="30000" dirty="0">
                <a:solidFill>
                  <a:srgbClr val="FFFF00"/>
                </a:solidFill>
              </a:rPr>
              <a:t>2</a:t>
            </a:r>
            <a:r>
              <a:rPr lang="en-NZ" altLang="en-US" b="1" dirty="0">
                <a:solidFill>
                  <a:srgbClr val="FFFF00"/>
                </a:solidFill>
              </a:rPr>
              <a:t> </a:t>
            </a:r>
            <a:r>
              <a:rPr lang="en-NZ" altLang="en-US" b="1" dirty="0">
                <a:solidFill>
                  <a:srgbClr val="FFFF00"/>
                </a:solidFill>
                <a:sym typeface="Symbol" pitchFamily="18" charset="2"/>
              </a:rPr>
              <a:t> + cos</a:t>
            </a:r>
            <a:r>
              <a:rPr lang="en-NZ" altLang="en-US" b="1" baseline="30000" dirty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NZ" altLang="en-US" b="1" dirty="0">
                <a:solidFill>
                  <a:srgbClr val="FFFF00"/>
                </a:solidFill>
                <a:sym typeface="Symbol" pitchFamily="18" charset="2"/>
              </a:rPr>
              <a:t>  = 1 </a:t>
            </a:r>
            <a:r>
              <a:rPr lang="en-NZ" altLang="en-US" dirty="0">
                <a:sym typeface="Symbol" pitchFamily="18" charset="2"/>
              </a:rPr>
              <a:t>often turns up in calculus problems.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dirty="0">
                <a:sym typeface="Symbol" pitchFamily="18" charset="2"/>
              </a:rPr>
              <a:t>Whenever it does, I say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dirty="0">
                <a:solidFill>
                  <a:srgbClr val="FFFF00"/>
                </a:solidFill>
                <a:sym typeface="Symbol" pitchFamily="18" charset="2"/>
              </a:rPr>
              <a:t>“Why does it equal 1?”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dirty="0">
                <a:sym typeface="Symbol" pitchFamily="18" charset="2"/>
              </a:rPr>
              <a:t>I expect my students to reply with the following explanation.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dirty="0">
                <a:solidFill>
                  <a:srgbClr val="FFFF00"/>
                </a:solidFill>
                <a:sym typeface="Symbol" pitchFamily="18" charset="2"/>
              </a:rPr>
              <a:t>Then I KNOW they UNDERSTAND!</a:t>
            </a:r>
            <a:endParaRPr lang="en-NZ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8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7"/>
          <p:cNvSpPr txBox="1">
            <a:spLocks noChangeArrowheads="1"/>
          </p:cNvSpPr>
          <p:nvPr/>
        </p:nvSpPr>
        <p:spPr bwMode="auto">
          <a:xfrm>
            <a:off x="611188" y="549275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9388" y="185738"/>
            <a:ext cx="8964612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Obviously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altLang="en-US">
                <a:latin typeface="Arial" charset="0"/>
              </a:rPr>
              <a:t> = sin θ  and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altLang="en-US">
                <a:latin typeface="Arial" charset="0"/>
              </a:rPr>
              <a:t> = cos 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x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Also    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+ x</a:t>
            </a:r>
            <a:r>
              <a:rPr lang="en-NZ" altLang="en-US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b="1" i="1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NZ" altLang="en-US">
                <a:latin typeface="Arial" charset="0"/>
              </a:rPr>
              <a:t> 1 (Pythagoras’ Theorem)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so     </a:t>
            </a:r>
            <a:r>
              <a:rPr lang="en-NZ" altLang="en-US" sz="4000">
                <a:latin typeface="Arial" charset="0"/>
              </a:rPr>
              <a:t>sin</a:t>
            </a:r>
            <a:r>
              <a:rPr lang="en-NZ" altLang="en-US" sz="4000" baseline="30000">
                <a:latin typeface="Arial" charset="0"/>
              </a:rPr>
              <a:t>2</a:t>
            </a:r>
            <a:r>
              <a:rPr lang="en-NZ" altLang="en-US" sz="4000">
                <a:latin typeface="Arial" charset="0"/>
              </a:rPr>
              <a:t>θ   +   cos</a:t>
            </a:r>
            <a:r>
              <a:rPr lang="en-NZ" altLang="en-US" sz="4000" baseline="30000">
                <a:latin typeface="Arial" charset="0"/>
              </a:rPr>
              <a:t>2</a:t>
            </a:r>
            <a:r>
              <a:rPr lang="en-NZ" altLang="en-US" sz="4000">
                <a:latin typeface="Arial" charset="0"/>
              </a:rPr>
              <a:t>θ  =  1</a:t>
            </a:r>
            <a:r>
              <a:rPr lang="en-NZ" altLang="en-US">
                <a:latin typeface="Arial" charset="0"/>
              </a:rPr>
              <a:t>  </a:t>
            </a:r>
            <a:endParaRPr lang="en-AU" alt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AU" altLang="en-US">
              <a:latin typeface="Arial" charset="0"/>
            </a:endParaRPr>
          </a:p>
        </p:txBody>
      </p:sp>
      <p:sp>
        <p:nvSpPr>
          <p:cNvPr id="67588" name="AutoShape 12"/>
          <p:cNvSpPr>
            <a:spLocks noChangeArrowheads="1"/>
          </p:cNvSpPr>
          <p:nvPr/>
        </p:nvSpPr>
        <p:spPr bwMode="auto">
          <a:xfrm flipH="1">
            <a:off x="755650" y="2060575"/>
            <a:ext cx="2159000" cy="1571625"/>
          </a:xfrm>
          <a:prstGeom prst="rtTriangle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1116013" y="321310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67590" name="Text Box 14"/>
          <p:cNvSpPr txBox="1">
            <a:spLocks noChangeArrowheads="1"/>
          </p:cNvSpPr>
          <p:nvPr/>
        </p:nvSpPr>
        <p:spPr bwMode="auto">
          <a:xfrm>
            <a:off x="1116013" y="3141663"/>
            <a:ext cx="504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>
                <a:latin typeface="Arial" charset="0"/>
                <a:cs typeface="Arial" charset="0"/>
              </a:rPr>
              <a:t>θ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3575" y="2708275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</a:t>
            </a:r>
            <a:r>
              <a:rPr lang="en-NZ" altLang="en-US" sz="2400" b="1">
                <a:latin typeface="Arial" charset="0"/>
              </a:rPr>
              <a:t>= sin θ</a:t>
            </a:r>
            <a:r>
              <a:rPr lang="en-NZ" altLang="en-US" sz="2400" b="1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364490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charset="0"/>
              </a:rPr>
              <a:t>= cosθ</a:t>
            </a:r>
            <a:endParaRPr lang="en-NZ" altLang="en-US" sz="2400"/>
          </a:p>
        </p:txBody>
      </p:sp>
    </p:spTree>
    <p:extLst>
      <p:ext uri="{BB962C8B-B14F-4D97-AF65-F5344CB8AC3E}">
        <p14:creationId xmlns:p14="http://schemas.microsoft.com/office/powerpoint/2010/main" val="27805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92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 flipH="1">
            <a:off x="1547813" y="2349500"/>
            <a:ext cx="1800225" cy="2303463"/>
          </a:xfrm>
          <a:prstGeom prst="rtTriangle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84213" y="333375"/>
            <a:ext cx="748823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u="sng">
                <a:latin typeface="Arial" charset="0"/>
              </a:rPr>
              <a:t>Students are probably familiar with the BASIC DEFINITIONS:</a:t>
            </a:r>
            <a:endParaRPr lang="en-NZ" altLang="en-US" sz="28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Using the old SOH CAH TOA idea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 sin θ = </a:t>
            </a:r>
            <a:r>
              <a:rPr lang="en-NZ" altLang="en-US" sz="2800" u="sng">
                <a:latin typeface="Arial" charset="0"/>
              </a:rPr>
              <a:t>b</a:t>
            </a:r>
            <a:endParaRPr lang="en-NZ" altLang="en-US" sz="2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             c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c             b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cos θ = </a:t>
            </a:r>
            <a:r>
              <a:rPr lang="en-NZ" altLang="en-US" sz="2800" u="sng">
                <a:latin typeface="Arial" charset="0"/>
              </a:rPr>
              <a:t>a</a:t>
            </a:r>
            <a:endParaRPr lang="en-NZ" altLang="en-US" sz="2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θ                                               c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tan θ = </a:t>
            </a:r>
            <a:r>
              <a:rPr lang="en-NZ" altLang="en-US" sz="2800" u="sng">
                <a:latin typeface="Arial" charset="0"/>
              </a:rPr>
              <a:t>b</a:t>
            </a:r>
            <a:endParaRPr lang="en-NZ" altLang="en-US" sz="2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            a</a:t>
            </a:r>
            <a:endParaRPr lang="en-AU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END OF PART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28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 flipH="1">
            <a:off x="539750" y="2349500"/>
            <a:ext cx="2160588" cy="2808288"/>
          </a:xfrm>
          <a:prstGeom prst="rtTriangle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The first step is to let the hypotenuse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be of length </a:t>
            </a:r>
            <a:r>
              <a:rPr lang="en-NZ" altLang="en-US" sz="3600">
                <a:latin typeface="Arial" charset="0"/>
              </a:rPr>
              <a:t>1 unit</a:t>
            </a:r>
            <a:r>
              <a:rPr lang="en-NZ" altLang="en-US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>
                <a:latin typeface="Arial" charset="0"/>
              </a:rPr>
              <a:t>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>
                <a:latin typeface="Arial" charset="0"/>
              </a:rPr>
              <a:t>                                                                    </a:t>
            </a:r>
            <a:r>
              <a:rPr lang="en-NZ" altLang="en-US">
                <a:latin typeface="Arial" charset="0"/>
              </a:rPr>
              <a:t>sin θ = </a:t>
            </a:r>
            <a:r>
              <a:rPr lang="en-NZ" altLang="en-US" u="sng">
                <a:latin typeface="Arial" charset="0"/>
              </a:rPr>
              <a:t>y</a:t>
            </a:r>
            <a:r>
              <a:rPr lang="en-NZ" altLang="en-US">
                <a:latin typeface="Arial" charset="0"/>
              </a:rPr>
              <a:t>  = 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                 1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</a:t>
            </a:r>
            <a:r>
              <a:rPr lang="en-NZ" altLang="en-US" sz="4000" b="1">
                <a:latin typeface="Arial" charset="0"/>
              </a:rPr>
              <a:t>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    cos θ = </a:t>
            </a:r>
            <a:r>
              <a:rPr lang="en-NZ" altLang="en-US" u="sng">
                <a:latin typeface="Arial" charset="0"/>
              </a:rPr>
              <a:t>x</a:t>
            </a:r>
            <a:r>
              <a:rPr lang="en-NZ" altLang="en-US">
                <a:latin typeface="Arial" charset="0"/>
              </a:rPr>
              <a:t>  = 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                1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tan θ = </a:t>
            </a:r>
            <a:r>
              <a:rPr lang="en-NZ" altLang="en-US" u="sng">
                <a:latin typeface="Arial" charset="0"/>
              </a:rPr>
              <a:t>y</a:t>
            </a:r>
            <a:r>
              <a:rPr lang="en-NZ" altLang="en-US">
                <a:latin typeface="Arial" charset="0"/>
              </a:rPr>
              <a:t>  as before.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                                                 x</a:t>
            </a:r>
            <a:endParaRPr lang="en-AU" altLang="en-US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latin typeface="Arial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403350" y="5084763"/>
            <a:ext cx="36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x</a:t>
            </a:r>
            <a:endParaRPr lang="en-AU" altLang="en-US" sz="2800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700338" y="3357563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/>
              <a:t>y</a:t>
            </a:r>
            <a:endParaRPr lang="en-A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150813"/>
            <a:ext cx="83534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u="sng">
                <a:latin typeface="Arial" charset="0"/>
              </a:rPr>
              <a:t>NEW DEFINITIONS</a:t>
            </a:r>
            <a:r>
              <a:rPr lang="en-NZ" altLang="en-US" sz="1800" b="1" u="sng">
                <a:latin typeface="Arial" charset="0"/>
              </a:rPr>
              <a:t>.</a:t>
            </a:r>
            <a:endParaRPr lang="en-NZ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latin typeface="Arial" charset="0"/>
              </a:rPr>
              <a:t>We imagine that OP is a unit vector which can rotate about the origin.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latin typeface="Arial" charset="0"/>
              </a:rPr>
              <a:t>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latin typeface="Arial" charset="0"/>
              </a:rPr>
              <a:t>                                                                 </a:t>
            </a:r>
            <a:r>
              <a:rPr lang="en-NZ" altLang="en-US" sz="2800" b="1">
                <a:latin typeface="Arial" charset="0"/>
              </a:rPr>
              <a:t>Now </a:t>
            </a:r>
            <a:r>
              <a:rPr lang="en-NZ" altLang="en-US" b="1">
                <a:solidFill>
                  <a:srgbClr val="FF0000"/>
                </a:solidFill>
                <a:latin typeface="Arial" charset="0"/>
              </a:rPr>
              <a:t>sin θ</a:t>
            </a:r>
            <a:r>
              <a:rPr lang="en-NZ" altLang="en-US" sz="2800" b="1">
                <a:latin typeface="Arial" charset="0"/>
              </a:rPr>
              <a:t> is defined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Arial" charset="0"/>
              </a:rPr>
              <a:t>                                          to be</a:t>
            </a:r>
            <a:r>
              <a:rPr lang="en-NZ" altLang="en-US" sz="2800">
                <a:latin typeface="Arial" charset="0"/>
              </a:rPr>
              <a:t> </a:t>
            </a:r>
            <a:r>
              <a:rPr lang="en-NZ" altLang="en-US" sz="2800" b="1">
                <a:latin typeface="Arial" charset="0"/>
              </a:rPr>
              <a:t>the </a:t>
            </a:r>
            <a:r>
              <a:rPr lang="en-NZ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NZ" altLang="en-US" sz="2800" b="1" u="sng">
                <a:solidFill>
                  <a:srgbClr val="FF0000"/>
                </a:solidFill>
                <a:latin typeface="Arial" charset="0"/>
              </a:rPr>
              <a:t>coordinate</a:t>
            </a:r>
            <a:r>
              <a:rPr lang="en-NZ" altLang="en-US" sz="2800" b="1">
                <a:solidFill>
                  <a:srgbClr val="FF0000"/>
                </a:solidFill>
                <a:latin typeface="Arial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latin typeface="Arial" charset="0"/>
              </a:rPr>
              <a:t>                                          of the unit vector OP</a:t>
            </a:r>
            <a:endParaRPr lang="en-NZ" altLang="en-US" sz="2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</a:t>
            </a:r>
            <a:r>
              <a:rPr lang="en-NZ" altLang="en-US" sz="2800" b="1">
                <a:latin typeface="Arial" charset="0"/>
              </a:rPr>
              <a:t>Similarly, </a:t>
            </a:r>
            <a:r>
              <a:rPr lang="en-NZ" altLang="en-US" b="1">
                <a:solidFill>
                  <a:srgbClr val="000099"/>
                </a:solidFill>
                <a:latin typeface="Arial" charset="0"/>
              </a:rPr>
              <a:t>cos θ</a:t>
            </a:r>
            <a:r>
              <a:rPr lang="en-NZ" altLang="en-US" sz="2800" b="1">
                <a:latin typeface="Arial" charset="0"/>
              </a:rPr>
              <a:t> is the</a:t>
            </a:r>
            <a:r>
              <a:rPr lang="en-NZ" altLang="en-US" sz="2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</a:t>
            </a:r>
            <a:r>
              <a:rPr lang="en-NZ" altLang="en-US" sz="28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NZ" altLang="en-US" sz="2800" b="1" u="sng">
                <a:solidFill>
                  <a:srgbClr val="000099"/>
                </a:solidFill>
                <a:latin typeface="Arial" charset="0"/>
              </a:rPr>
              <a:t>coordinate</a:t>
            </a:r>
            <a:r>
              <a:rPr lang="en-NZ" altLang="en-US" sz="28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NZ" altLang="en-US" sz="2800" b="1">
                <a:latin typeface="Arial" charset="0"/>
              </a:rPr>
              <a:t>of OP</a:t>
            </a:r>
            <a:r>
              <a:rPr lang="en-NZ" altLang="en-US" sz="280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>
                <a:latin typeface="Arial" charset="0"/>
              </a:rPr>
              <a:t> </a:t>
            </a:r>
            <a:endParaRPr lang="en-AU" altLang="en-US" sz="2800">
              <a:latin typeface="Arial" charset="0"/>
            </a:endParaRPr>
          </a:p>
        </p:txBody>
      </p:sp>
      <p:sp>
        <p:nvSpPr>
          <p:cNvPr id="5123" name="Line 19"/>
          <p:cNvSpPr>
            <a:spLocks noChangeShapeType="1"/>
          </p:cNvSpPr>
          <p:nvPr/>
        </p:nvSpPr>
        <p:spPr bwMode="auto">
          <a:xfrm>
            <a:off x="1258888" y="4221163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4" name="Line 21"/>
          <p:cNvSpPr>
            <a:spLocks noChangeShapeType="1"/>
          </p:cNvSpPr>
          <p:nvPr/>
        </p:nvSpPr>
        <p:spPr bwMode="auto">
          <a:xfrm flipV="1">
            <a:off x="1547813" y="1916113"/>
            <a:ext cx="0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 flipV="1">
            <a:off x="1547813" y="2852738"/>
            <a:ext cx="1152525" cy="1368425"/>
          </a:xfrm>
          <a:prstGeom prst="line">
            <a:avLst/>
          </a:prstGeom>
          <a:noFill/>
          <a:ln w="12700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2627313" y="24923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charset="0"/>
              </a:rPr>
              <a:t>P</a:t>
            </a:r>
            <a:endParaRPr lang="en-AU" altLang="en-US" sz="2400" b="1">
              <a:latin typeface="Arial" charset="0"/>
            </a:endParaRPr>
          </a:p>
        </p:txBody>
      </p:sp>
      <p:sp>
        <p:nvSpPr>
          <p:cNvPr id="5127" name="Text Box 25"/>
          <p:cNvSpPr txBox="1">
            <a:spLocks noChangeArrowheads="1"/>
          </p:cNvSpPr>
          <p:nvPr/>
        </p:nvSpPr>
        <p:spPr bwMode="auto">
          <a:xfrm>
            <a:off x="1042988" y="4221163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2400" b="1">
                <a:latin typeface="Arial" charset="0"/>
              </a:rPr>
              <a:t> O</a:t>
            </a:r>
            <a:endParaRPr lang="en-AU" altLang="en-US" sz="2400" b="1">
              <a:latin typeface="Arial" charset="0"/>
            </a:endParaRP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1692275" y="29972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2400">
                <a:latin typeface="Arial" charset="0"/>
              </a:rPr>
              <a:t>  </a:t>
            </a:r>
            <a:r>
              <a:rPr lang="en-NZ" altLang="en-US" sz="2400" b="1">
                <a:latin typeface="Arial" charset="0"/>
              </a:rPr>
              <a:t>1</a:t>
            </a:r>
            <a:endParaRPr lang="en-AU" altLang="en-US" sz="2400" b="1">
              <a:latin typeface="Arial" charset="0"/>
            </a:endParaRPr>
          </a:p>
        </p:txBody>
      </p:sp>
      <p:sp>
        <p:nvSpPr>
          <p:cNvPr id="5129" name="Text Box 27"/>
          <p:cNvSpPr txBox="1">
            <a:spLocks noChangeArrowheads="1"/>
          </p:cNvSpPr>
          <p:nvPr/>
        </p:nvSpPr>
        <p:spPr bwMode="auto">
          <a:xfrm>
            <a:off x="1692275" y="38608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b="1">
                <a:latin typeface="Arial" charset="0"/>
                <a:cs typeface="Arial" charset="0"/>
              </a:rPr>
              <a:t>θ</a:t>
            </a:r>
          </a:p>
        </p:txBody>
      </p:sp>
      <p:sp>
        <p:nvSpPr>
          <p:cNvPr id="5130" name="Text Box 28"/>
          <p:cNvSpPr txBox="1">
            <a:spLocks noChangeArrowheads="1"/>
          </p:cNvSpPr>
          <p:nvPr/>
        </p:nvSpPr>
        <p:spPr bwMode="auto">
          <a:xfrm>
            <a:off x="2771775" y="342900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800" b="1">
                <a:latin typeface="Arial" charset="0"/>
              </a:rPr>
              <a:t>y = sin</a:t>
            </a:r>
            <a:r>
              <a:rPr lang="el-GR" altLang="en-US" sz="1800" b="1">
                <a:latin typeface="Arial" charset="0"/>
                <a:cs typeface="Arial" charset="0"/>
              </a:rPr>
              <a:t>θ</a:t>
            </a:r>
          </a:p>
        </p:txBody>
      </p:sp>
      <p:sp>
        <p:nvSpPr>
          <p:cNvPr id="5131" name="Text Box 29"/>
          <p:cNvSpPr txBox="1">
            <a:spLocks noChangeArrowheads="1"/>
          </p:cNvSpPr>
          <p:nvPr/>
        </p:nvSpPr>
        <p:spPr bwMode="auto">
          <a:xfrm>
            <a:off x="1590675" y="431165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800" b="1">
                <a:latin typeface="Arial" charset="0"/>
              </a:rPr>
              <a:t>x = cos</a:t>
            </a:r>
            <a:r>
              <a:rPr lang="el-GR" altLang="en-US" sz="1800" b="1">
                <a:latin typeface="Arial" charset="0"/>
                <a:cs typeface="Arial" charset="0"/>
              </a:rPr>
              <a:t>θ</a:t>
            </a:r>
          </a:p>
        </p:txBody>
      </p:sp>
      <p:sp>
        <p:nvSpPr>
          <p:cNvPr id="5132" name="Line 18"/>
          <p:cNvSpPr>
            <a:spLocks noChangeShapeType="1"/>
          </p:cNvSpPr>
          <p:nvPr/>
        </p:nvSpPr>
        <p:spPr bwMode="auto">
          <a:xfrm flipV="1">
            <a:off x="2700338" y="2852738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33" name="Line 20"/>
          <p:cNvSpPr>
            <a:spLocks noChangeShapeType="1"/>
          </p:cNvSpPr>
          <p:nvPr/>
        </p:nvSpPr>
        <p:spPr bwMode="auto">
          <a:xfrm>
            <a:off x="1547813" y="4221163"/>
            <a:ext cx="1223962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pic>
        <p:nvPicPr>
          <p:cNvPr id="6148" name="Picture 2" descr="C:\Documents and Settings\staff\My Documents\My Pictures\2012_03_20\IMG_298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-315913"/>
            <a:ext cx="6346825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7172" name="Picture 4" descr="IMG_0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5651500" y="4149725"/>
            <a:ext cx="168275" cy="503238"/>
          </a:xfrm>
          <a:custGeom>
            <a:avLst/>
            <a:gdLst>
              <a:gd name="T0" fmla="*/ 2147483647 w 106"/>
              <a:gd name="T1" fmla="*/ 2147483647 h 317"/>
              <a:gd name="T2" fmla="*/ 2147483647 w 106"/>
              <a:gd name="T3" fmla="*/ 2147483647 h 317"/>
              <a:gd name="T4" fmla="*/ 0 w 106"/>
              <a:gd name="T5" fmla="*/ 0 h 317"/>
              <a:gd name="T6" fmla="*/ 0 60000 65536"/>
              <a:gd name="T7" fmla="*/ 0 60000 65536"/>
              <a:gd name="T8" fmla="*/ 0 60000 65536"/>
              <a:gd name="T9" fmla="*/ 0 w 106"/>
              <a:gd name="T10" fmla="*/ 0 h 317"/>
              <a:gd name="T11" fmla="*/ 106 w 10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17">
                <a:moveTo>
                  <a:pt x="91" y="317"/>
                </a:moveTo>
                <a:cubicBezTo>
                  <a:pt x="98" y="253"/>
                  <a:pt x="106" y="189"/>
                  <a:pt x="91" y="136"/>
                </a:cubicBezTo>
                <a:cubicBezTo>
                  <a:pt x="76" y="83"/>
                  <a:pt x="38" y="41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572000" y="4724400"/>
            <a:ext cx="230505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0288" y="3429000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</a:t>
            </a:r>
            <a:r>
              <a:rPr lang="el-GR" altLang="en-US" sz="1800"/>
              <a:t>θ</a:t>
            </a:r>
            <a:r>
              <a:rPr lang="en-NZ" altLang="en-US" sz="1800"/>
              <a:t> is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y coordinate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3800" y="5300663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</a:t>
            </a:r>
            <a:r>
              <a:rPr lang="el-GR" altLang="en-US" sz="1800"/>
              <a:t>θ</a:t>
            </a:r>
            <a:r>
              <a:rPr lang="en-NZ" altLang="en-US" sz="1800"/>
              <a:t>  is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x coordinate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8196" name="Picture 4" descr="IMG_0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85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H="1" flipV="1">
            <a:off x="5867400" y="4292600"/>
            <a:ext cx="144463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643438" y="4797425"/>
            <a:ext cx="2449512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8625" y="2492375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As the angls </a:t>
            </a:r>
            <a:r>
              <a:rPr lang="el-GR" altLang="en-US" sz="1800"/>
              <a:t>θ</a:t>
            </a:r>
            <a:r>
              <a:rPr lang="en-NZ" altLang="en-US" sz="1800"/>
              <a:t> decreases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24750" y="378936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</a:t>
            </a:r>
            <a:r>
              <a:rPr lang="el-GR" altLang="en-US" sz="1800"/>
              <a:t>θ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decreases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9338" y="5300663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</a:t>
            </a:r>
            <a:r>
              <a:rPr lang="el-GR" altLang="en-US" sz="1800"/>
              <a:t>θ</a:t>
            </a:r>
            <a:endParaRPr lang="en-NZ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9220" name="Picture 4" descr="IMG_0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175"/>
            <a:ext cx="9180513" cy="85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4797425"/>
            <a:ext cx="2663825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8625" y="2708275"/>
            <a:ext cx="20875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As </a:t>
            </a:r>
            <a:r>
              <a:rPr lang="el-GR" altLang="en-US" sz="1800"/>
              <a:t>θ</a:t>
            </a:r>
            <a:r>
              <a:rPr lang="en-NZ" altLang="en-US" sz="1800"/>
              <a:t> decreases to zero degrees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Sin 0 = 0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Cos 0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686</TotalTime>
  <Words>604</Words>
  <Application>Microsoft Office PowerPoint</Application>
  <PresentationFormat>On-screen Show (4:3)</PresentationFormat>
  <Paragraphs>130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Textured</vt:lpstr>
      <vt:lpstr>PART 2</vt:lpstr>
      <vt:lpstr>THE TRIGOMETER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PART 2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Ministry of Education</dc:creator>
  <cp:lastModifiedBy>Administrator</cp:lastModifiedBy>
  <cp:revision>83</cp:revision>
  <dcterms:created xsi:type="dcterms:W3CDTF">2008-08-30T01:32:51Z</dcterms:created>
  <dcterms:modified xsi:type="dcterms:W3CDTF">2014-11-09T01:13:40Z</dcterms:modified>
</cp:coreProperties>
</file>