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8" r:id="rId14"/>
    <p:sldId id="28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871-B249-4BDB-A454-BD07669D9C82}" type="datetimeFigureOut">
              <a:rPr lang="en-NZ" smtClean="0"/>
              <a:t>22/10/2015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8AF2B-2E3C-4947-A2E4-2F84AA5DCAD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018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871-B249-4BDB-A454-BD07669D9C82}" type="datetimeFigureOut">
              <a:rPr lang="en-NZ" smtClean="0"/>
              <a:t>22/10/2015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8AF2B-2E3C-4947-A2E4-2F84AA5DCAD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4239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871-B249-4BDB-A454-BD07669D9C82}" type="datetimeFigureOut">
              <a:rPr lang="en-NZ" smtClean="0"/>
              <a:t>22/10/2015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8AF2B-2E3C-4947-A2E4-2F84AA5DCAD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357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871-B249-4BDB-A454-BD07669D9C82}" type="datetimeFigureOut">
              <a:rPr lang="en-NZ" smtClean="0"/>
              <a:t>22/10/2015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8AF2B-2E3C-4947-A2E4-2F84AA5DCAD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755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871-B249-4BDB-A454-BD07669D9C82}" type="datetimeFigureOut">
              <a:rPr lang="en-NZ" smtClean="0"/>
              <a:t>22/10/2015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8AF2B-2E3C-4947-A2E4-2F84AA5DCAD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674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871-B249-4BDB-A454-BD07669D9C82}" type="datetimeFigureOut">
              <a:rPr lang="en-NZ" smtClean="0"/>
              <a:t>22/10/2015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8AF2B-2E3C-4947-A2E4-2F84AA5DCAD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3043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871-B249-4BDB-A454-BD07669D9C82}" type="datetimeFigureOut">
              <a:rPr lang="en-NZ" smtClean="0"/>
              <a:t>22/10/2015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8AF2B-2E3C-4947-A2E4-2F84AA5DCAD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8276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871-B249-4BDB-A454-BD07669D9C82}" type="datetimeFigureOut">
              <a:rPr lang="en-NZ" smtClean="0"/>
              <a:t>22/10/2015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8AF2B-2E3C-4947-A2E4-2F84AA5DCAD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08311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871-B249-4BDB-A454-BD07669D9C82}" type="datetimeFigureOut">
              <a:rPr lang="en-NZ" smtClean="0"/>
              <a:t>22/10/2015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8AF2B-2E3C-4947-A2E4-2F84AA5DCAD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709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871-B249-4BDB-A454-BD07669D9C82}" type="datetimeFigureOut">
              <a:rPr lang="en-NZ" smtClean="0"/>
              <a:t>22/10/2015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8AF2B-2E3C-4947-A2E4-2F84AA5DCAD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5980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871-B249-4BDB-A454-BD07669D9C82}" type="datetimeFigureOut">
              <a:rPr lang="en-NZ" smtClean="0"/>
              <a:t>22/10/2015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8AF2B-2E3C-4947-A2E4-2F84AA5DCAD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531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80871-B249-4BDB-A454-BD07669D9C82}" type="datetimeFigureOut">
              <a:rPr lang="en-NZ" smtClean="0"/>
              <a:t>22/10/2015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8AF2B-2E3C-4947-A2E4-2F84AA5DCAD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7847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PART 1.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5811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388" y="44450"/>
            <a:ext cx="8713787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 u="sng">
                <a:solidFill>
                  <a:srgbClr val="002060"/>
                </a:solidFill>
              </a:rPr>
              <a:t>Now we have a meaning for “b” to the power of any INTEGER.</a:t>
            </a:r>
            <a:endParaRPr lang="en-NZ" altLang="en-US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/>
              <a:t>b</a:t>
            </a:r>
            <a:r>
              <a:rPr lang="en-NZ" altLang="en-US" b="1" i="1" baseline="30000"/>
              <a:t>3</a:t>
            </a:r>
            <a:r>
              <a:rPr lang="en-NZ" altLang="en-US" b="1" i="1"/>
              <a:t>   means  b×b×b</a:t>
            </a:r>
            <a:endParaRPr lang="en-NZ" altLang="en-US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/>
              <a:t>b</a:t>
            </a:r>
            <a:r>
              <a:rPr lang="en-NZ" altLang="en-US" b="1" i="1" baseline="30000"/>
              <a:t>2</a:t>
            </a:r>
            <a:r>
              <a:rPr lang="en-NZ" altLang="en-US" b="1" i="1"/>
              <a:t>   means  b×b</a:t>
            </a:r>
            <a:endParaRPr lang="en-NZ" altLang="en-US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/>
              <a:t>b</a:t>
            </a:r>
            <a:r>
              <a:rPr lang="en-NZ" altLang="en-US" b="1" i="1" baseline="30000"/>
              <a:t>1</a:t>
            </a:r>
            <a:r>
              <a:rPr lang="en-NZ" altLang="en-US" b="1" i="1"/>
              <a:t>   means  b</a:t>
            </a:r>
            <a:endParaRPr lang="en-NZ" altLang="en-US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/>
              <a:t>b</a:t>
            </a:r>
            <a:r>
              <a:rPr lang="en-NZ" altLang="en-US" b="1" i="1" baseline="30000"/>
              <a:t>0</a:t>
            </a:r>
            <a:r>
              <a:rPr lang="en-NZ" altLang="en-US" b="1" i="1"/>
              <a:t>   means 1</a:t>
            </a:r>
            <a:endParaRPr lang="en-NZ" altLang="en-US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/>
              <a:t>b</a:t>
            </a:r>
            <a:r>
              <a:rPr lang="en-NZ" altLang="en-US" b="1" i="1" baseline="30000"/>
              <a:t> – 1 </a:t>
            </a:r>
            <a:r>
              <a:rPr lang="en-NZ" altLang="en-US" b="1" i="1"/>
              <a:t>means </a:t>
            </a:r>
            <a:r>
              <a:rPr lang="en-NZ" altLang="en-US" b="1" i="1" u="sng"/>
              <a:t>1</a:t>
            </a:r>
            <a:endParaRPr lang="en-NZ" altLang="en-US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/>
              <a:t>                  b</a:t>
            </a:r>
            <a:endParaRPr lang="en-NZ" altLang="en-US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/>
              <a:t>b</a:t>
            </a:r>
            <a:r>
              <a:rPr lang="en-NZ" altLang="en-US" b="1" i="1" baseline="30000"/>
              <a:t> – 2 </a:t>
            </a:r>
            <a:r>
              <a:rPr lang="en-NZ" altLang="en-US" b="1" i="1"/>
              <a:t>means  </a:t>
            </a:r>
            <a:r>
              <a:rPr lang="en-NZ" altLang="en-US" b="1" i="1" u="sng"/>
              <a:t>1</a:t>
            </a:r>
            <a:endParaRPr lang="en-NZ" altLang="en-US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/>
              <a:t>                   b</a:t>
            </a:r>
            <a:r>
              <a:rPr lang="en-NZ" altLang="en-US" b="1" i="1" baseline="30000"/>
              <a:t>2</a:t>
            </a:r>
            <a:endParaRPr lang="en-NZ" altLang="en-US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/>
              <a:t>b</a:t>
            </a:r>
            <a:r>
              <a:rPr lang="en-NZ" altLang="en-US" b="1" i="1" baseline="30000"/>
              <a:t> – 3 </a:t>
            </a:r>
            <a:r>
              <a:rPr lang="en-NZ" altLang="en-US" b="1" i="1"/>
              <a:t>means  </a:t>
            </a:r>
            <a:r>
              <a:rPr lang="en-NZ" altLang="en-US" b="1" i="1" u="sng"/>
              <a:t>1</a:t>
            </a:r>
            <a:endParaRPr lang="en-NZ" altLang="en-US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/>
              <a:t>                   b</a:t>
            </a:r>
            <a:r>
              <a:rPr lang="en-NZ" altLang="en-US" b="1" i="1" baseline="30000"/>
              <a:t>3</a:t>
            </a:r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81731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388" y="0"/>
            <a:ext cx="8785225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 i="1"/>
              <a:t>I</a:t>
            </a:r>
            <a:r>
              <a:rPr lang="en-NZ" altLang="en-US" sz="2800" b="1" i="1">
                <a:solidFill>
                  <a:srgbClr val="002060"/>
                </a:solidFill>
              </a:rPr>
              <a:t>ncidentally, if we know that</a:t>
            </a:r>
            <a:r>
              <a:rPr lang="en-NZ" altLang="en-US" sz="2800">
                <a:solidFill>
                  <a:srgbClr val="002060"/>
                </a:solidFill>
              </a:rPr>
              <a:t> </a:t>
            </a:r>
            <a:r>
              <a:rPr lang="en-NZ" altLang="en-US" sz="2800" b="1" i="1">
                <a:solidFill>
                  <a:srgbClr val="002060"/>
                </a:solidFill>
              </a:rPr>
              <a:t>b </a:t>
            </a:r>
            <a:r>
              <a:rPr lang="en-NZ" altLang="en-US" sz="2800" b="1" i="1" baseline="30000">
                <a:solidFill>
                  <a:srgbClr val="002060"/>
                </a:solidFill>
              </a:rPr>
              <a:t>n</a:t>
            </a:r>
            <a:r>
              <a:rPr lang="en-NZ" altLang="en-US" sz="2800" b="1" i="1">
                <a:solidFill>
                  <a:srgbClr val="002060"/>
                </a:solidFill>
              </a:rPr>
              <a:t> × b </a:t>
            </a:r>
            <a:r>
              <a:rPr lang="en-NZ" altLang="en-US" sz="2800" b="1" i="1" baseline="30000">
                <a:solidFill>
                  <a:srgbClr val="002060"/>
                </a:solidFill>
              </a:rPr>
              <a:t>p</a:t>
            </a:r>
            <a:r>
              <a:rPr lang="en-NZ" altLang="en-US" sz="2800" b="1" i="1">
                <a:solidFill>
                  <a:srgbClr val="002060"/>
                </a:solidFill>
              </a:rPr>
              <a:t> = b</a:t>
            </a:r>
            <a:r>
              <a:rPr lang="en-NZ" altLang="en-US" sz="2800" b="1" i="1" baseline="30000">
                <a:solidFill>
                  <a:srgbClr val="002060"/>
                </a:solidFill>
              </a:rPr>
              <a:t> (n + p)</a:t>
            </a:r>
            <a:r>
              <a:rPr lang="en-NZ" altLang="en-US" sz="2800" b="1" i="1">
                <a:solidFill>
                  <a:srgbClr val="002060"/>
                </a:solidFill>
              </a:rPr>
              <a:t> </a:t>
            </a:r>
            <a:endParaRPr lang="en-NZ" altLang="en-US" sz="280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 i="1">
                <a:solidFill>
                  <a:srgbClr val="002060"/>
                </a:solidFill>
              </a:rPr>
              <a:t>we can consider </a:t>
            </a:r>
            <a:r>
              <a:rPr lang="en-NZ" altLang="en-US" sz="2800" b="1" i="1" u="sng">
                <a:solidFill>
                  <a:srgbClr val="002060"/>
                </a:solidFill>
              </a:rPr>
              <a:t>indices which are fractions.</a:t>
            </a:r>
            <a:endParaRPr lang="en-NZ" altLang="en-US" sz="280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 i="1">
                <a:solidFill>
                  <a:srgbClr val="002060"/>
                </a:solidFill>
              </a:rPr>
              <a:t> </a:t>
            </a:r>
            <a:endParaRPr lang="en-NZ" altLang="en-US" sz="280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 i="1"/>
              <a:t>Consider 9</a:t>
            </a:r>
            <a:r>
              <a:rPr lang="en-NZ" altLang="en-US" sz="2800" b="1" i="1" baseline="30000"/>
              <a:t> ½ </a:t>
            </a:r>
            <a:r>
              <a:rPr lang="en-NZ" altLang="en-US" sz="2800" b="1" i="1"/>
              <a:t>× 9</a:t>
            </a:r>
            <a:r>
              <a:rPr lang="en-NZ" altLang="en-US" sz="2800" b="1" i="1" baseline="30000"/>
              <a:t> ½ </a:t>
            </a:r>
            <a:r>
              <a:rPr lang="en-NZ" altLang="en-US" sz="2800" b="1" i="1"/>
              <a:t> = 9 </a:t>
            </a:r>
            <a:r>
              <a:rPr lang="en-NZ" altLang="en-US" sz="2800" b="1" i="1" baseline="30000"/>
              <a:t>½ + ½ </a:t>
            </a:r>
            <a:r>
              <a:rPr lang="en-NZ" altLang="en-US" sz="2800" b="1" i="1"/>
              <a:t> = 9</a:t>
            </a:r>
            <a:r>
              <a:rPr lang="en-NZ" altLang="en-US" sz="2800" b="1" i="1" baseline="30000"/>
              <a:t>1</a:t>
            </a:r>
            <a:r>
              <a:rPr lang="en-NZ" altLang="en-US" sz="2800" b="1" i="1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 i="1"/>
              <a:t>          but 3   ×  3   = 9</a:t>
            </a:r>
            <a:endParaRPr lang="en-NZ" altLang="en-US" sz="2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 i="1">
                <a:solidFill>
                  <a:srgbClr val="002060"/>
                </a:solidFill>
              </a:rPr>
              <a:t>so  9</a:t>
            </a:r>
            <a:r>
              <a:rPr lang="en-NZ" altLang="en-US" sz="2800" b="1" i="1" baseline="30000">
                <a:solidFill>
                  <a:srgbClr val="002060"/>
                </a:solidFill>
              </a:rPr>
              <a:t>  ½ </a:t>
            </a:r>
            <a:r>
              <a:rPr lang="en-NZ" altLang="en-US" sz="2800" b="1" i="1">
                <a:solidFill>
                  <a:srgbClr val="002060"/>
                </a:solidFill>
              </a:rPr>
              <a:t> must be </a:t>
            </a:r>
            <a:r>
              <a:rPr lang="en-NZ" altLang="en-US" sz="2800" i="1">
                <a:solidFill>
                  <a:srgbClr val="002060"/>
                </a:solidFill>
              </a:rPr>
              <a:t>√</a:t>
            </a:r>
            <a:r>
              <a:rPr lang="en-NZ" altLang="en-US" sz="2800" b="1" i="1">
                <a:solidFill>
                  <a:srgbClr val="002060"/>
                </a:solidFill>
              </a:rPr>
              <a:t>9 which is 3</a:t>
            </a:r>
            <a:endParaRPr lang="en-NZ" altLang="en-US" sz="280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 i="1"/>
              <a:t> </a:t>
            </a:r>
            <a:endParaRPr lang="en-NZ" altLang="en-US" sz="2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 i="1"/>
              <a:t>Similarly   8 </a:t>
            </a:r>
            <a:r>
              <a:rPr lang="en-NZ" altLang="en-US" sz="2800" b="1" i="1" baseline="30000"/>
              <a:t>⅓</a:t>
            </a:r>
            <a:r>
              <a:rPr lang="en-NZ" altLang="en-US" sz="2800" b="1" i="1"/>
              <a:t>×8 </a:t>
            </a:r>
            <a:r>
              <a:rPr lang="en-NZ" altLang="en-US" sz="2800" b="1" i="1" baseline="30000"/>
              <a:t>⅓</a:t>
            </a:r>
            <a:r>
              <a:rPr lang="en-NZ" altLang="en-US" sz="2800" b="1" i="1"/>
              <a:t>×8 </a:t>
            </a:r>
            <a:r>
              <a:rPr lang="en-NZ" altLang="en-US" sz="2800" b="1" i="1" baseline="30000"/>
              <a:t>⅓</a:t>
            </a:r>
            <a:r>
              <a:rPr lang="en-NZ" altLang="en-US" sz="2800" b="1" i="1"/>
              <a:t> = 8</a:t>
            </a:r>
            <a:r>
              <a:rPr lang="en-NZ" altLang="en-US" sz="2800" b="1" i="1" baseline="30000"/>
              <a:t> 1</a:t>
            </a:r>
            <a:endParaRPr lang="en-NZ" altLang="en-US" sz="2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 i="1"/>
              <a:t>        but    2  × 2  × 2   = 8</a:t>
            </a:r>
            <a:endParaRPr lang="en-NZ" altLang="en-US" sz="2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 i="1"/>
              <a:t>          </a:t>
            </a:r>
            <a:r>
              <a:rPr lang="en-NZ" altLang="en-US" sz="2800" b="1" i="1">
                <a:solidFill>
                  <a:srgbClr val="002060"/>
                </a:solidFill>
              </a:rPr>
              <a:t>so   8 </a:t>
            </a:r>
            <a:r>
              <a:rPr lang="en-NZ" altLang="en-US" sz="2800" b="1" i="1" baseline="30000">
                <a:solidFill>
                  <a:srgbClr val="002060"/>
                </a:solidFill>
              </a:rPr>
              <a:t>⅓</a:t>
            </a:r>
            <a:r>
              <a:rPr lang="en-NZ" altLang="en-US" sz="2800" b="1" i="1">
                <a:solidFill>
                  <a:srgbClr val="002060"/>
                </a:solidFill>
              </a:rPr>
              <a:t> must be the cube root of 8</a:t>
            </a:r>
            <a:endParaRPr lang="en-NZ" altLang="en-US" sz="2800" b="1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 i="1"/>
              <a:t> </a:t>
            </a:r>
            <a:endParaRPr lang="en-NZ" altLang="en-US" sz="2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 i="1" u="sng"/>
              <a:t>NOTE</a:t>
            </a:r>
            <a:r>
              <a:rPr lang="en-NZ" altLang="en-US" sz="2800" b="1" i="1"/>
              <a:t>: for most students a NUMERICAL verification is far more meaningful  </a:t>
            </a:r>
            <a:endParaRPr lang="en-NZ" altLang="en-US" sz="2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 i="1"/>
              <a:t>than a so called “rigorous” algebraic proof. </a:t>
            </a:r>
            <a:endParaRPr lang="en-NZ" altLang="en-US" sz="2800"/>
          </a:p>
        </p:txBody>
      </p:sp>
    </p:spTree>
    <p:extLst>
      <p:ext uri="{BB962C8B-B14F-4D97-AF65-F5344CB8AC3E}">
        <p14:creationId xmlns:p14="http://schemas.microsoft.com/office/powerpoint/2010/main" val="155333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toscanyacademy.com/blog/wp-content/uploads/2013/12/indices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9"/>
          <a:stretch>
            <a:fillRect/>
          </a:stretch>
        </p:blipFill>
        <p:spPr bwMode="auto">
          <a:xfrm>
            <a:off x="900113" y="1124744"/>
            <a:ext cx="6985000" cy="5487988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611188" y="115888"/>
            <a:ext cx="79216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/>
              <a:t>This is a typical type of poster on Indices: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>
                <a:solidFill>
                  <a:srgbClr val="0070C0"/>
                </a:solidFill>
              </a:rPr>
              <a:t>               It is just a list of RULES!</a:t>
            </a:r>
          </a:p>
        </p:txBody>
      </p:sp>
    </p:spTree>
    <p:extLst>
      <p:ext uri="{BB962C8B-B14F-4D97-AF65-F5344CB8AC3E}">
        <p14:creationId xmlns:p14="http://schemas.microsoft.com/office/powerpoint/2010/main" val="381095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323850" y="333375"/>
            <a:ext cx="8351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/>
              <a:t>I would much prefer posters like these:</a:t>
            </a:r>
          </a:p>
        </p:txBody>
      </p:sp>
      <p:sp>
        <p:nvSpPr>
          <p:cNvPr id="6" name="Text Box 70"/>
          <p:cNvSpPr txBox="1"/>
          <p:nvPr/>
        </p:nvSpPr>
        <p:spPr>
          <a:xfrm>
            <a:off x="1908175" y="1416050"/>
            <a:ext cx="4824065" cy="43926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defRPr/>
            </a:pPr>
            <a:r>
              <a:rPr lang="en-NZ" altLang="en-US" sz="4000" b="1" i="1" dirty="0" smtClean="0">
                <a:solidFill>
                  <a:srgbClr val="003366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</a:t>
            </a:r>
            <a:r>
              <a:rPr lang="en-NZ" altLang="en-US" sz="4000" b="1" i="1" u="sng" dirty="0" smtClean="0">
                <a:solidFill>
                  <a:srgbClr val="003366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b</a:t>
            </a:r>
            <a:r>
              <a:rPr lang="en-NZ" altLang="en-US" sz="4000" b="1" i="1" u="sng" baseline="30000" dirty="0" smtClean="0">
                <a:solidFill>
                  <a:srgbClr val="003366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</a:t>
            </a:r>
            <a:r>
              <a:rPr lang="en-NZ" altLang="en-US" sz="4000" b="1" i="1" dirty="0" smtClean="0">
                <a:solidFill>
                  <a:srgbClr val="003366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= b</a:t>
            </a:r>
            <a:r>
              <a:rPr lang="en-NZ" altLang="en-US" sz="4000" b="1" i="1" baseline="30000" dirty="0" smtClean="0">
                <a:solidFill>
                  <a:srgbClr val="003366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 – 3</a:t>
            </a:r>
            <a:r>
              <a:rPr lang="en-NZ" altLang="en-US" sz="4000" b="1" i="1" dirty="0" smtClean="0">
                <a:solidFill>
                  <a:srgbClr val="003366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= b</a:t>
            </a:r>
            <a:r>
              <a:rPr lang="en-NZ" altLang="en-US" sz="4000" b="1" i="1" baseline="30000" dirty="0" smtClean="0">
                <a:solidFill>
                  <a:srgbClr val="003366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0</a:t>
            </a:r>
            <a:r>
              <a:rPr lang="en-NZ" altLang="en-US" sz="4000" b="1" i="1" dirty="0" smtClean="0">
                <a:solidFill>
                  <a:srgbClr val="003366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en-NZ" altLang="en-US" sz="4000" b="1" i="1" dirty="0">
                <a:solidFill>
                  <a:srgbClr val="003366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NZ" altLang="en-US" sz="4000" b="1" i="1" dirty="0" smtClean="0">
                <a:solidFill>
                  <a:srgbClr val="003366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b</a:t>
            </a:r>
            <a:r>
              <a:rPr lang="en-NZ" altLang="en-US" sz="4000" b="1" i="1" baseline="30000" dirty="0" smtClean="0">
                <a:solidFill>
                  <a:srgbClr val="003366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</a:t>
            </a:r>
            <a:endParaRPr lang="en-NZ" altLang="en-US" sz="4000" dirty="0" smtClean="0">
              <a:solidFill>
                <a:srgbClr val="003366"/>
              </a:solidFill>
              <a:ea typeface="SimSun" pitchFamily="2" charset="-122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NZ" altLang="en-US" sz="4000" b="1" i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and </a:t>
            </a:r>
            <a:r>
              <a:rPr lang="en-NZ" altLang="en-US" sz="4000" b="1" i="1" u="sng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b</a:t>
            </a:r>
            <a:r>
              <a:rPr lang="en-NZ" altLang="en-US" sz="4000" b="1" i="1" u="sng" baseline="30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</a:t>
            </a:r>
            <a:r>
              <a:rPr lang="en-NZ" altLang="en-US" sz="4000" b="1" i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= </a:t>
            </a:r>
            <a:r>
              <a:rPr lang="en-NZ" altLang="en-US" sz="4000" b="1" i="1" u="sng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b×b×b</a:t>
            </a:r>
            <a:r>
              <a:rPr lang="en-NZ" altLang="en-US" sz="4000" b="1" i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= 1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en-NZ" altLang="en-US" sz="4000" b="1" i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NZ" altLang="en-US" sz="4000" b="1" i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b</a:t>
            </a:r>
            <a:r>
              <a:rPr lang="en-NZ" altLang="en-US" sz="4000" b="1" i="1" baseline="30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</a:t>
            </a:r>
            <a:r>
              <a:rPr lang="en-NZ" altLang="en-US" sz="4000" b="1" i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</a:t>
            </a:r>
            <a:r>
              <a:rPr lang="en-NZ" altLang="en-US" sz="4000" b="1" i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b×b×b</a:t>
            </a:r>
            <a:endParaRPr lang="en-NZ" altLang="en-US" sz="4000" dirty="0" smtClean="0">
              <a:ea typeface="SimSun" pitchFamily="2" charset="-122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NZ" altLang="en-US" sz="4000" b="1" i="1" dirty="0" smtClean="0">
                <a:solidFill>
                  <a:srgbClr val="003366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 </a:t>
            </a:r>
            <a:endParaRPr lang="en-NZ" altLang="en-US" sz="4000" dirty="0" smtClean="0">
              <a:solidFill>
                <a:srgbClr val="003366"/>
              </a:solidFill>
              <a:ea typeface="SimSun" pitchFamily="2" charset="-122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NZ" altLang="en-US" sz="4000" b="1" i="1" dirty="0" smtClean="0">
                <a:solidFill>
                  <a:srgbClr val="003366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so b</a:t>
            </a:r>
            <a:r>
              <a:rPr lang="en-NZ" altLang="en-US" sz="4000" b="1" i="1" baseline="30000" dirty="0" smtClean="0">
                <a:solidFill>
                  <a:srgbClr val="003366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0</a:t>
            </a:r>
            <a:r>
              <a:rPr lang="en-NZ" altLang="en-US" sz="4000" b="1" i="1" dirty="0" smtClean="0">
                <a:solidFill>
                  <a:srgbClr val="003366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MUST be </a:t>
            </a:r>
            <a:r>
              <a:rPr lang="en-NZ" altLang="en-US" sz="4000" b="1" i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</a:t>
            </a:r>
            <a:endParaRPr lang="en-NZ" altLang="en-US" sz="4000" dirty="0" smtClean="0">
              <a:ea typeface="SimSun" pitchFamily="2" charset="-122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NZ" altLang="en-US" sz="3200" dirty="0" smtClean="0">
                <a:solidFill>
                  <a:srgbClr val="003366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 </a:t>
            </a:r>
            <a:endParaRPr lang="en-NZ" altLang="en-US" sz="3200" dirty="0" smtClean="0">
              <a:solidFill>
                <a:srgbClr val="003366"/>
              </a:solidFill>
              <a:ea typeface="SimSun" pitchFamily="2" charset="-122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NZ" altLang="en-US" sz="3200" b="1" dirty="0" smtClean="0">
                <a:solidFill>
                  <a:srgbClr val="003366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 </a:t>
            </a:r>
            <a:endParaRPr lang="en-NZ" altLang="en-US" sz="3200" dirty="0" smtClean="0">
              <a:solidFill>
                <a:srgbClr val="003366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24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1"/>
          <p:cNvSpPr txBox="1"/>
          <p:nvPr/>
        </p:nvSpPr>
        <p:spPr>
          <a:xfrm>
            <a:off x="250825" y="476250"/>
            <a:ext cx="4968875" cy="43926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n-NZ" sz="3600" b="1" i="1" u="sng" dirty="0">
                <a:solidFill>
                  <a:srgbClr val="0070C0"/>
                </a:solidFill>
                <a:latin typeface="Times New Roman"/>
                <a:ea typeface="SimSun"/>
                <a:cs typeface="Times New Roman"/>
              </a:rPr>
              <a:t>b</a:t>
            </a:r>
            <a:r>
              <a:rPr lang="en-NZ" sz="3600" b="1" i="1" u="sng" baseline="30000" dirty="0">
                <a:solidFill>
                  <a:srgbClr val="0070C0"/>
                </a:solidFill>
                <a:latin typeface="Times New Roman"/>
                <a:ea typeface="SimSun"/>
                <a:cs typeface="Times New Roman"/>
              </a:rPr>
              <a:t>3</a:t>
            </a:r>
            <a:r>
              <a:rPr lang="en-NZ" sz="3600" b="1" i="1" dirty="0">
                <a:solidFill>
                  <a:srgbClr val="0070C0"/>
                </a:solidFill>
                <a:latin typeface="Times New Roman"/>
                <a:ea typeface="SimSun"/>
                <a:cs typeface="Times New Roman"/>
              </a:rPr>
              <a:t> = b</a:t>
            </a:r>
            <a:r>
              <a:rPr lang="en-NZ" sz="3600" b="1" i="1" baseline="30000" dirty="0">
                <a:solidFill>
                  <a:srgbClr val="0070C0"/>
                </a:solidFill>
                <a:latin typeface="Times New Roman"/>
                <a:ea typeface="SimSun"/>
                <a:cs typeface="Times New Roman"/>
              </a:rPr>
              <a:t>3 – 5</a:t>
            </a:r>
            <a:r>
              <a:rPr lang="en-NZ" sz="3600" b="1" i="1" dirty="0">
                <a:solidFill>
                  <a:srgbClr val="0070C0"/>
                </a:solidFill>
                <a:latin typeface="Times New Roman"/>
                <a:ea typeface="SimSun"/>
                <a:cs typeface="Times New Roman"/>
              </a:rPr>
              <a:t> = b</a:t>
            </a:r>
            <a:r>
              <a:rPr lang="en-NZ" sz="3600" b="1" i="1" baseline="30000" dirty="0">
                <a:solidFill>
                  <a:srgbClr val="0070C0"/>
                </a:solidFill>
                <a:latin typeface="Times New Roman"/>
                <a:ea typeface="SimSun"/>
                <a:cs typeface="Times New Roman"/>
              </a:rPr>
              <a:t> – 2 </a:t>
            </a:r>
            <a:r>
              <a:rPr lang="en-NZ" sz="3600" b="1" i="1" dirty="0">
                <a:solidFill>
                  <a:srgbClr val="0070C0"/>
                </a:solidFill>
                <a:latin typeface="Times New Roman"/>
                <a:ea typeface="SimSun"/>
                <a:cs typeface="Times New Roman"/>
              </a:rPr>
              <a:t>                                                                                     </a:t>
            </a:r>
            <a:r>
              <a:rPr lang="en-NZ" sz="3600" b="1" i="1" dirty="0" smtClean="0">
                <a:solidFill>
                  <a:srgbClr val="0070C0"/>
                </a:solidFill>
                <a:latin typeface="Times New Roman"/>
                <a:ea typeface="SimSun"/>
                <a:cs typeface="Times New Roman"/>
              </a:rPr>
              <a:t>b</a:t>
            </a:r>
            <a:r>
              <a:rPr lang="en-NZ" sz="3600" b="1" i="1" baseline="30000" dirty="0" smtClean="0">
                <a:solidFill>
                  <a:srgbClr val="0070C0"/>
                </a:solidFill>
                <a:latin typeface="Times New Roman"/>
                <a:ea typeface="SimSun"/>
                <a:cs typeface="Times New Roman"/>
              </a:rPr>
              <a:t>5</a:t>
            </a:r>
          </a:p>
          <a:p>
            <a:pPr>
              <a:spcAft>
                <a:spcPts val="0"/>
              </a:spcAft>
              <a:defRPr/>
            </a:pPr>
            <a:r>
              <a:rPr lang="en-NZ" sz="3600" b="1" i="1" dirty="0" smtClean="0">
                <a:solidFill>
                  <a:schemeClr val="tx1"/>
                </a:solidFill>
                <a:latin typeface="Times New Roman"/>
                <a:ea typeface="SimSun"/>
                <a:cs typeface="Times New Roman"/>
              </a:rPr>
              <a:t>and</a:t>
            </a:r>
            <a:endParaRPr lang="en-NZ" sz="3600" dirty="0">
              <a:solidFill>
                <a:schemeClr val="tx1"/>
              </a:solidFill>
              <a:ea typeface="SimSun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en-NZ" sz="3600" b="1" i="1" u="sng" dirty="0">
                <a:latin typeface="Times New Roman"/>
                <a:ea typeface="SimSun"/>
                <a:cs typeface="Times New Roman"/>
              </a:rPr>
              <a:t>b</a:t>
            </a:r>
            <a:r>
              <a:rPr lang="en-NZ" sz="3600" b="1" i="1" u="sng" baseline="30000" dirty="0">
                <a:latin typeface="Times New Roman"/>
                <a:ea typeface="SimSun"/>
                <a:cs typeface="Times New Roman"/>
              </a:rPr>
              <a:t>3</a:t>
            </a:r>
            <a:r>
              <a:rPr lang="en-NZ" sz="3600" b="1" i="1" dirty="0">
                <a:latin typeface="Times New Roman"/>
                <a:ea typeface="SimSun"/>
                <a:cs typeface="Times New Roman"/>
              </a:rPr>
              <a:t> = </a:t>
            </a:r>
            <a:r>
              <a:rPr lang="en-NZ" sz="3600" b="1" i="1" u="sng" dirty="0" err="1">
                <a:latin typeface="Times New Roman"/>
                <a:ea typeface="SimSun"/>
                <a:cs typeface="Times New Roman"/>
              </a:rPr>
              <a:t>b×b×b</a:t>
            </a:r>
            <a:r>
              <a:rPr lang="en-NZ" sz="3600" b="1" i="1" u="sng" dirty="0">
                <a:latin typeface="Times New Roman"/>
                <a:ea typeface="SimSun"/>
                <a:cs typeface="Times New Roman"/>
              </a:rPr>
              <a:t>         </a:t>
            </a:r>
            <a:r>
              <a:rPr lang="en-NZ" sz="3600" b="1" i="1" dirty="0">
                <a:latin typeface="Times New Roman"/>
                <a:ea typeface="SimSun"/>
                <a:cs typeface="Times New Roman"/>
              </a:rPr>
              <a:t>  = </a:t>
            </a:r>
            <a:r>
              <a:rPr lang="en-NZ" sz="3600" b="1" i="1" u="sng" dirty="0">
                <a:latin typeface="Times New Roman"/>
                <a:ea typeface="SimSun"/>
                <a:cs typeface="Times New Roman"/>
              </a:rPr>
              <a:t> 1  </a:t>
            </a:r>
            <a:r>
              <a:rPr lang="en-NZ" sz="3600" b="1" i="1" dirty="0">
                <a:latin typeface="Times New Roman"/>
                <a:ea typeface="SimSun"/>
                <a:cs typeface="Times New Roman"/>
              </a:rPr>
              <a:t>                                                                                           b</a:t>
            </a:r>
            <a:r>
              <a:rPr lang="en-NZ" sz="3600" b="1" i="1" baseline="30000" dirty="0">
                <a:latin typeface="Times New Roman"/>
                <a:ea typeface="SimSun"/>
                <a:cs typeface="Times New Roman"/>
              </a:rPr>
              <a:t>5</a:t>
            </a:r>
            <a:r>
              <a:rPr lang="en-NZ" sz="3600" b="1" i="1" dirty="0">
                <a:latin typeface="Times New Roman"/>
                <a:ea typeface="SimSun"/>
                <a:cs typeface="Times New Roman"/>
              </a:rPr>
              <a:t>   </a:t>
            </a:r>
            <a:r>
              <a:rPr lang="en-NZ" sz="3600" b="1" i="1" dirty="0" err="1">
                <a:latin typeface="Times New Roman"/>
                <a:ea typeface="SimSun"/>
                <a:cs typeface="Times New Roman"/>
              </a:rPr>
              <a:t>b×b×b×b×b</a:t>
            </a:r>
            <a:r>
              <a:rPr lang="en-NZ" sz="3600" b="1" i="1" dirty="0">
                <a:latin typeface="Times New Roman"/>
                <a:ea typeface="SimSun"/>
                <a:cs typeface="Times New Roman"/>
              </a:rPr>
              <a:t>    b</a:t>
            </a:r>
            <a:r>
              <a:rPr lang="en-NZ" sz="3600" b="1" i="1" baseline="30000" dirty="0">
                <a:latin typeface="Times New Roman"/>
                <a:ea typeface="SimSun"/>
                <a:cs typeface="Times New Roman"/>
              </a:rPr>
              <a:t> 2 </a:t>
            </a:r>
            <a:r>
              <a:rPr lang="en-NZ" sz="3600" b="1" i="1" dirty="0">
                <a:latin typeface="Times New Roman"/>
                <a:ea typeface="SimSun"/>
                <a:cs typeface="Times New Roman"/>
              </a:rPr>
              <a:t>                                                                                     </a:t>
            </a:r>
            <a:endParaRPr lang="en-NZ" sz="3600" dirty="0">
              <a:ea typeface="SimSun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en-NZ" sz="3600" b="1" i="1" dirty="0">
                <a:latin typeface="Times New Roman"/>
                <a:ea typeface="SimSun"/>
                <a:cs typeface="Times New Roman"/>
              </a:rPr>
              <a:t> </a:t>
            </a:r>
            <a:endParaRPr lang="en-NZ" sz="3600" dirty="0">
              <a:ea typeface="SimSun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en-NZ" sz="3600" b="1" i="1" dirty="0">
                <a:solidFill>
                  <a:schemeClr val="tx1"/>
                </a:solidFill>
                <a:latin typeface="Times New Roman"/>
                <a:ea typeface="SimSun"/>
                <a:cs typeface="Times New Roman"/>
              </a:rPr>
              <a:t>so</a:t>
            </a:r>
            <a:r>
              <a:rPr lang="en-NZ" sz="3600" b="1" i="1" dirty="0">
                <a:solidFill>
                  <a:srgbClr val="0070C0"/>
                </a:solidFill>
                <a:latin typeface="Times New Roman"/>
                <a:ea typeface="SimSun"/>
                <a:cs typeface="Times New Roman"/>
              </a:rPr>
              <a:t> b</a:t>
            </a:r>
            <a:r>
              <a:rPr lang="en-NZ" sz="3600" b="1" i="1" baseline="30000" dirty="0">
                <a:solidFill>
                  <a:srgbClr val="0070C0"/>
                </a:solidFill>
                <a:latin typeface="Times New Roman"/>
                <a:ea typeface="SimSun"/>
                <a:cs typeface="Times New Roman"/>
              </a:rPr>
              <a:t> – 2 </a:t>
            </a:r>
            <a:r>
              <a:rPr lang="en-NZ" sz="3600" b="1" i="1" dirty="0">
                <a:solidFill>
                  <a:srgbClr val="0070C0"/>
                </a:solidFill>
                <a:latin typeface="Times New Roman"/>
                <a:ea typeface="SimSun"/>
                <a:cs typeface="Times New Roman"/>
              </a:rPr>
              <a:t> MUST be  </a:t>
            </a:r>
            <a:r>
              <a:rPr lang="en-NZ" sz="3600" b="1" i="1" u="sng" dirty="0">
                <a:solidFill>
                  <a:schemeClr val="tx1"/>
                </a:solidFill>
                <a:latin typeface="Times New Roman"/>
                <a:ea typeface="SimSun"/>
                <a:cs typeface="Times New Roman"/>
              </a:rPr>
              <a:t> 1  </a:t>
            </a:r>
            <a:r>
              <a:rPr lang="en-NZ" sz="3600" b="1" i="1" dirty="0">
                <a:solidFill>
                  <a:schemeClr val="tx1"/>
                </a:solidFill>
                <a:latin typeface="Times New Roman"/>
                <a:ea typeface="SimSun"/>
                <a:cs typeface="Times New Roman"/>
              </a:rPr>
              <a:t>  </a:t>
            </a:r>
            <a:endParaRPr lang="en-NZ" sz="3600" dirty="0">
              <a:solidFill>
                <a:schemeClr val="tx1"/>
              </a:solidFill>
              <a:ea typeface="SimSun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en-NZ" sz="3600" b="1" i="1" dirty="0">
                <a:solidFill>
                  <a:schemeClr val="tx1"/>
                </a:solidFill>
                <a:latin typeface="Times New Roman"/>
                <a:ea typeface="SimSun"/>
                <a:cs typeface="Times New Roman"/>
              </a:rPr>
              <a:t>                              b</a:t>
            </a:r>
            <a:r>
              <a:rPr lang="en-NZ" sz="3600" b="1" i="1" baseline="30000" dirty="0">
                <a:solidFill>
                  <a:schemeClr val="tx1"/>
                </a:solidFill>
                <a:latin typeface="Times New Roman"/>
                <a:ea typeface="SimSun"/>
                <a:cs typeface="Times New Roman"/>
              </a:rPr>
              <a:t> 2 </a:t>
            </a:r>
            <a:r>
              <a:rPr lang="en-NZ" sz="3600" b="1" i="1" dirty="0">
                <a:solidFill>
                  <a:schemeClr val="tx1"/>
                </a:solidFill>
                <a:latin typeface="Times New Roman"/>
                <a:ea typeface="SimSun"/>
                <a:cs typeface="Times New Roman"/>
              </a:rPr>
              <a:t>     </a:t>
            </a:r>
            <a:r>
              <a:rPr lang="en-NZ" sz="1600" b="1" i="1" dirty="0">
                <a:solidFill>
                  <a:schemeClr val="tx1"/>
                </a:solidFill>
                <a:latin typeface="Times New Roman"/>
                <a:ea typeface="SimSun"/>
                <a:cs typeface="Times New Roman"/>
              </a:rPr>
              <a:t>                                                                                                                                                       </a:t>
            </a:r>
            <a:endParaRPr lang="en-NZ" sz="1100" dirty="0">
              <a:solidFill>
                <a:schemeClr val="tx1"/>
              </a:solidFill>
              <a:ea typeface="SimSun"/>
              <a:cs typeface="Times New Roman"/>
            </a:endParaRPr>
          </a:p>
        </p:txBody>
      </p:sp>
      <p:sp>
        <p:nvSpPr>
          <p:cNvPr id="5" name="Text Box 72"/>
          <p:cNvSpPr txBox="1"/>
          <p:nvPr/>
        </p:nvSpPr>
        <p:spPr>
          <a:xfrm>
            <a:off x="5364163" y="476250"/>
            <a:ext cx="3635375" cy="35274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defRPr/>
            </a:pPr>
            <a:r>
              <a:rPr lang="en-NZ" altLang="en-US" sz="16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NZ" altLang="en-US" sz="3600" b="1" i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½ </a:t>
            </a:r>
            <a:r>
              <a:rPr lang="en-NZ" alt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NZ" alt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NZ" altLang="en-US" sz="3600" b="1" i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½</a:t>
            </a:r>
            <a:r>
              <a:rPr lang="en-NZ" altLang="en-US" sz="36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NZ" alt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b</a:t>
            </a:r>
            <a:r>
              <a:rPr lang="en-NZ" altLang="en-US" sz="3600" b="1" i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NZ" alt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NZ" altLang="en-US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NZ" altLang="en-US" sz="3600" b="1" i="1" dirty="0" smtClean="0"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eaLnBrk="1" hangingPunct="1">
              <a:defRPr/>
            </a:pPr>
            <a:r>
              <a:rPr lang="en-NZ" altLang="en-US" sz="3600" b="1" i="1" dirty="0" smtClean="0">
                <a:latin typeface="Times New Roman" pitchFamily="18" charset="0"/>
                <a:cs typeface="Times New Roman" pitchFamily="18" charset="0"/>
              </a:rPr>
              <a:t>√b </a:t>
            </a:r>
            <a:r>
              <a:rPr lang="en-NZ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altLang="en-US" sz="3600" b="1" i="1" dirty="0" smtClean="0">
                <a:latin typeface="Times New Roman" pitchFamily="18" charset="0"/>
                <a:cs typeface="Times New Roman" pitchFamily="18" charset="0"/>
              </a:rPr>
              <a:t>× √b  = b</a:t>
            </a:r>
            <a:endParaRPr lang="en-NZ" alt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NZ" altLang="en-US" sz="36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NZ" altLang="en-US" sz="36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NZ" altLang="en-US" sz="3600" b="1" i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NZ" alt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NZ" altLang="en-US" sz="3600" b="1" i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½</a:t>
            </a:r>
            <a:r>
              <a:rPr lang="en-NZ" alt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must be </a:t>
            </a:r>
            <a:r>
              <a:rPr lang="en-NZ" altLang="en-US" sz="3600" b="1" i="1" dirty="0" smtClean="0">
                <a:latin typeface="Times New Roman" pitchFamily="18" charset="0"/>
                <a:cs typeface="Times New Roman" pitchFamily="18" charset="0"/>
              </a:rPr>
              <a:t>√b</a:t>
            </a:r>
            <a:endParaRPr lang="en-NZ" alt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NZ" altLang="en-US" sz="3600" b="1" i="1" baseline="30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NZ" altLang="en-US" sz="36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0825" y="5157788"/>
            <a:ext cx="87487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dirty="0"/>
              <a:t>Posters like these are a </a:t>
            </a:r>
            <a:r>
              <a:rPr lang="en-NZ" altLang="en-US" sz="2800" b="1" dirty="0"/>
              <a:t>constant reminder </a:t>
            </a:r>
            <a:r>
              <a:rPr lang="en-NZ" altLang="en-US" sz="2800" dirty="0"/>
              <a:t>of </a:t>
            </a:r>
            <a:r>
              <a:rPr lang="en-NZ" altLang="en-US" sz="2800" b="1" u="sng" dirty="0">
                <a:solidFill>
                  <a:srgbClr val="002060"/>
                </a:solidFill>
              </a:rPr>
              <a:t>WHY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dirty="0"/>
              <a:t>things are true and not just a list of </a:t>
            </a:r>
            <a:r>
              <a:rPr lang="en-NZ" altLang="en-US" sz="2800" b="1" u="sng" dirty="0">
                <a:solidFill>
                  <a:srgbClr val="002060"/>
                </a:solidFill>
              </a:rPr>
              <a:t>RULES.</a:t>
            </a:r>
          </a:p>
        </p:txBody>
      </p:sp>
    </p:spTree>
    <p:extLst>
      <p:ext uri="{BB962C8B-B14F-4D97-AF65-F5344CB8AC3E}">
        <p14:creationId xmlns:p14="http://schemas.microsoft.com/office/powerpoint/2010/main" val="364076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8313" y="620713"/>
            <a:ext cx="8280400" cy="55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4000"/>
              <a:t>Even when teachers spend considerable time introducing new concepts from first principles, many students just wait until a </a:t>
            </a:r>
            <a:r>
              <a:rPr lang="en-NZ" altLang="en-US" sz="4000">
                <a:solidFill>
                  <a:srgbClr val="0070C0"/>
                </a:solidFill>
              </a:rPr>
              <a:t>“</a:t>
            </a:r>
            <a:r>
              <a:rPr lang="en-NZ" altLang="en-US" sz="4000" b="1">
                <a:solidFill>
                  <a:srgbClr val="0070C0"/>
                </a:solidFill>
              </a:rPr>
              <a:t>RULE</a:t>
            </a:r>
            <a:r>
              <a:rPr lang="en-NZ" altLang="en-US" sz="4000">
                <a:solidFill>
                  <a:srgbClr val="0070C0"/>
                </a:solidFill>
              </a:rPr>
              <a:t>” </a:t>
            </a:r>
            <a:r>
              <a:rPr lang="en-NZ" altLang="en-US" sz="4000"/>
              <a:t>appears then they happily proceed to apply the rule with no actual understanding whatsoever.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3800" b="1">
                <a:solidFill>
                  <a:srgbClr val="0070C0"/>
                </a:solidFill>
              </a:rPr>
              <a:t>I think we need to re-visit these basic principles more often.</a:t>
            </a:r>
          </a:p>
        </p:txBody>
      </p:sp>
    </p:spTree>
    <p:extLst>
      <p:ext uri="{BB962C8B-B14F-4D97-AF65-F5344CB8AC3E}">
        <p14:creationId xmlns:p14="http://schemas.microsoft.com/office/powerpoint/2010/main" val="257845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GOAL:      to make mathematics 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more </a:t>
            </a:r>
            <a:r>
              <a:rPr lang="en-US" b="1" u="sng" dirty="0" smtClean="0"/>
              <a:t>accessible</a:t>
            </a:r>
            <a:r>
              <a:rPr lang="en-US" dirty="0" smtClean="0"/>
              <a:t> to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more students.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981200"/>
            <a:ext cx="8712200" cy="4114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Many students get the idea that Senior Mathematics is only for the “top students”.</a:t>
            </a:r>
          </a:p>
          <a:p>
            <a:pPr>
              <a:defRPr/>
            </a:pPr>
            <a:endParaRPr lang="en-US" altLang="en-US" sz="800" dirty="0" smtClean="0"/>
          </a:p>
          <a:p>
            <a:pPr>
              <a:defRPr/>
            </a:pPr>
            <a:r>
              <a:rPr lang="en-US" altLang="en-US" dirty="0" smtClean="0"/>
              <a:t>We need to show students that </a:t>
            </a:r>
            <a:r>
              <a:rPr lang="en-US" altLang="en-US" dirty="0" err="1" smtClean="0"/>
              <a:t>maths</a:t>
            </a:r>
            <a:r>
              <a:rPr lang="en-US" altLang="en-US" dirty="0" smtClean="0"/>
              <a:t> is </a:t>
            </a:r>
            <a:r>
              <a:rPr lang="en-US" altLang="en-US" b="1" dirty="0" smtClean="0"/>
              <a:t>just logic </a:t>
            </a:r>
            <a:r>
              <a:rPr lang="en-US" altLang="en-US" dirty="0" smtClean="0"/>
              <a:t>and not just </a:t>
            </a:r>
            <a:r>
              <a:rPr lang="en-US" altLang="en-US" b="1" dirty="0" smtClean="0"/>
              <a:t>a lot of rules</a:t>
            </a:r>
            <a:r>
              <a:rPr lang="en-US" altLang="en-US" dirty="0" smtClean="0"/>
              <a:t>. </a:t>
            </a:r>
          </a:p>
          <a:p>
            <a:pPr>
              <a:defRPr/>
            </a:pPr>
            <a:endParaRPr lang="en-US" altLang="en-US" sz="800" dirty="0" smtClean="0"/>
          </a:p>
          <a:p>
            <a:pPr>
              <a:defRPr/>
            </a:pPr>
            <a:r>
              <a:rPr lang="en-US" altLang="en-US" dirty="0" smtClean="0"/>
              <a:t>This will raise their </a:t>
            </a:r>
            <a:r>
              <a:rPr lang="en-US" altLang="en-US" b="1" u="sng" dirty="0" smtClean="0"/>
              <a:t>motivation</a:t>
            </a:r>
            <a:r>
              <a:rPr lang="en-US" altLang="en-US" dirty="0" smtClean="0"/>
              <a:t> and their </a:t>
            </a:r>
            <a:r>
              <a:rPr lang="en-US" altLang="en-US" b="1" u="sng" dirty="0" smtClean="0"/>
              <a:t>self esteem </a:t>
            </a:r>
            <a:r>
              <a:rPr lang="en-US" altLang="en-US" dirty="0" smtClean="0"/>
              <a:t> which will improve their feelings of </a:t>
            </a:r>
            <a:r>
              <a:rPr lang="en-US" altLang="en-US" b="1" u="sng" dirty="0" smtClean="0"/>
              <a:t>enjoyment</a:t>
            </a:r>
            <a:r>
              <a:rPr lang="en-US" altLang="en-US" dirty="0" smtClean="0"/>
              <a:t> and </a:t>
            </a:r>
            <a:r>
              <a:rPr lang="en-US" altLang="en-US" b="1" u="sng" dirty="0" smtClean="0"/>
              <a:t>achievement</a:t>
            </a:r>
            <a:r>
              <a:rPr lang="en-US" altLang="en-US" dirty="0" smtClean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94447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22225" y="260350"/>
            <a:ext cx="9144000" cy="658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200" b="1"/>
              <a:t> </a:t>
            </a:r>
            <a:r>
              <a:rPr lang="en-NZ" altLang="en-US" sz="2200" b="1">
                <a:solidFill>
                  <a:srgbClr val="002060"/>
                </a:solidFill>
              </a:rPr>
              <a:t>KNOWING something is not the same as UNDERSTANDING it.</a:t>
            </a:r>
            <a:endParaRPr lang="en-NZ" altLang="en-US" sz="220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/>
              <a:t>Suppose that young Jenny had been absent when the teacher taught “areas of triangles”.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/>
              <a:t>The teacher quickly tells young Jenny that you just multiply the base and the height and then divide by 2.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/>
              <a:t>Jenny instantly gets the idea and confidently uses: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/>
              <a:t>                     </a:t>
            </a:r>
            <a:r>
              <a:rPr lang="en-NZ" altLang="en-US" sz="2800" b="1"/>
              <a:t>Area = </a:t>
            </a:r>
            <a:r>
              <a:rPr lang="en-NZ" altLang="en-US" sz="2800" b="1" u="sng"/>
              <a:t>b × h</a:t>
            </a:r>
            <a:r>
              <a:rPr lang="en-NZ" altLang="en-US" sz="2800" b="1"/>
              <a:t>                                                   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/>
              <a:t>                                      2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/>
              <a:t>and manages to </a:t>
            </a:r>
            <a:r>
              <a:rPr lang="en-NZ" altLang="en-US" sz="2800" b="1" u="sng"/>
              <a:t>use this formula correctly</a:t>
            </a:r>
            <a:r>
              <a:rPr lang="en-NZ" altLang="en-US" sz="2800"/>
              <a:t> for next 10 questions.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>
                <a:solidFill>
                  <a:srgbClr val="002060"/>
                </a:solidFill>
              </a:rPr>
              <a:t>Jenny “</a:t>
            </a:r>
            <a:r>
              <a:rPr lang="en-NZ" altLang="en-US" sz="2800" b="1" u="sng">
                <a:solidFill>
                  <a:srgbClr val="002060"/>
                </a:solidFill>
              </a:rPr>
              <a:t>knows</a:t>
            </a:r>
            <a:r>
              <a:rPr lang="en-NZ" altLang="en-US" sz="2800" b="1">
                <a:solidFill>
                  <a:srgbClr val="002060"/>
                </a:solidFill>
              </a:rPr>
              <a:t>” how to find the area of a triangle but she has no “</a:t>
            </a:r>
            <a:r>
              <a:rPr lang="en-NZ" altLang="en-US" sz="2800" b="1" u="sng">
                <a:solidFill>
                  <a:srgbClr val="002060"/>
                </a:solidFill>
              </a:rPr>
              <a:t>understanding</a:t>
            </a:r>
            <a:r>
              <a:rPr lang="en-NZ" altLang="en-US" sz="2800" b="1">
                <a:solidFill>
                  <a:srgbClr val="002060"/>
                </a:solidFill>
              </a:rPr>
              <a:t>” of WHY the method works.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8959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35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/>
              <a:t>To illustrate this point further, suppose she were told that the area of a triangle is found by </a:t>
            </a:r>
            <a:r>
              <a:rPr lang="en-NZ" altLang="en-US" sz="2800" u="sng"/>
              <a:t>multiplying the base and the height then dividing by </a:t>
            </a:r>
            <a:r>
              <a:rPr lang="en-NZ" altLang="en-US" sz="2800" b="1" u="sng">
                <a:solidFill>
                  <a:srgbClr val="0070C0"/>
                </a:solidFill>
              </a:rPr>
              <a:t>3</a:t>
            </a:r>
            <a:r>
              <a:rPr lang="en-NZ" altLang="en-US" sz="2800"/>
              <a:t>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/>
              <a:t>                            Area = </a:t>
            </a:r>
            <a:r>
              <a:rPr lang="en-NZ" altLang="en-US" sz="2400" b="1" u="sng"/>
              <a:t>b × h</a:t>
            </a:r>
            <a:r>
              <a:rPr lang="en-NZ" altLang="en-US" sz="2400" b="1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/>
              <a:t>                                            </a:t>
            </a:r>
            <a:r>
              <a:rPr lang="en-NZ" altLang="en-US" sz="2800" b="1">
                <a:solidFill>
                  <a:srgbClr val="0070C0"/>
                </a:solidFill>
              </a:rPr>
              <a:t>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24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/>
              <a:t>Jenny would have cheerfully followed this formula and used it “</a:t>
            </a:r>
            <a:r>
              <a:rPr lang="en-NZ" altLang="en-US" sz="2800" i="1"/>
              <a:t>correctly </a:t>
            </a:r>
            <a:r>
              <a:rPr lang="en-NZ" altLang="en-US" sz="2800"/>
              <a:t>” for the next 10 questions </a:t>
            </a:r>
            <a:r>
              <a:rPr lang="en-NZ" altLang="en-US" sz="2800" b="1"/>
              <a:t>believing that she “understands”</a:t>
            </a:r>
            <a:r>
              <a:rPr lang="en-NZ" altLang="en-US" sz="2800"/>
              <a:t> how to find the area of a triangle.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800" b="1" i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800" b="1" i="1">
                <a:solidFill>
                  <a:srgbClr val="002060"/>
                </a:solidFill>
              </a:rPr>
              <a:t>Actually, she only KNOWS how to follow an instruction.  It is not based on UNDERSTANDING.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800" b="1" i="1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 b="1" i="1"/>
              <a:t>The fact that it produced wrong answers is irrelevant.</a:t>
            </a:r>
            <a:endParaRPr lang="en-NZ" altLang="en-US" sz="2400"/>
          </a:p>
        </p:txBody>
      </p:sp>
    </p:spTree>
    <p:extLst>
      <p:ext uri="{BB962C8B-B14F-4D97-AF65-F5344CB8AC3E}">
        <p14:creationId xmlns:p14="http://schemas.microsoft.com/office/powerpoint/2010/main" val="293755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905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Here is a very similar problem…</a:t>
            </a: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7525" y="1341438"/>
            <a:ext cx="8064500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/>
              <a:t>How do you explain to younger students </a:t>
            </a:r>
            <a:r>
              <a:rPr lang="en-US" altLang="en-US" sz="3600" b="1" u="sng"/>
              <a:t>WHY </a:t>
            </a:r>
            <a:r>
              <a:rPr lang="en-US" altLang="en-US" sz="3600"/>
              <a:t>the volume of a </a:t>
            </a:r>
            <a:r>
              <a:rPr lang="en-US" altLang="en-US" sz="3600" b="1" u="sng"/>
              <a:t>PYRAMID</a:t>
            </a:r>
            <a:r>
              <a:rPr lang="en-US" altLang="en-US" sz="3600"/>
              <a:t> equal to: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dirty="0"/>
              <a:t>      </a:t>
            </a:r>
            <a:r>
              <a:rPr lang="en-US" altLang="en-US" sz="4400" u="sng" dirty="0"/>
              <a:t> Area of base × Height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dirty="0"/>
              <a:t>                     </a:t>
            </a:r>
            <a:r>
              <a:rPr lang="en-US" altLang="en-US" sz="4400" b="1" dirty="0">
                <a:solidFill>
                  <a:srgbClr val="002060"/>
                </a:solidFill>
              </a:rPr>
              <a:t>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/>
              <a:t>i.e.  </a:t>
            </a:r>
            <a:r>
              <a:rPr lang="en-US" altLang="en-US" sz="4400" b="1" dirty="0">
                <a:solidFill>
                  <a:srgbClr val="002060"/>
                </a:solidFill>
              </a:rPr>
              <a:t>why divided by 3</a:t>
            </a:r>
            <a:r>
              <a:rPr lang="en-US" altLang="en-US" sz="4400" b="1" dirty="0"/>
              <a:t>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91139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8975"/>
            <a:ext cx="8229600" cy="1371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5400" i="1" dirty="0" smtClean="0">
                <a:effectLst/>
              </a:rPr>
              <a:t>“UNDERSTANDING”</a:t>
            </a:r>
            <a:br>
              <a:rPr lang="en-US" altLang="en-US" sz="5400" i="1" dirty="0" smtClean="0">
                <a:effectLst/>
              </a:rPr>
            </a:br>
            <a:r>
              <a:rPr lang="en-US" altLang="en-US" sz="5400" i="1" dirty="0" smtClean="0">
                <a:effectLst/>
              </a:rPr>
              <a:t>v</a:t>
            </a:r>
            <a:br>
              <a:rPr lang="en-US" altLang="en-US" sz="5400" i="1" dirty="0" smtClean="0">
                <a:effectLst/>
              </a:rPr>
            </a:br>
            <a:r>
              <a:rPr lang="en-US" altLang="en-US" sz="5400" i="1" dirty="0" smtClean="0">
                <a:effectLst/>
              </a:rPr>
              <a:t>“USING RULES”</a:t>
            </a:r>
            <a:endParaRPr lang="en-US" altLang="en-US" sz="5400" dirty="0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87450" y="3141663"/>
            <a:ext cx="74168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/>
              <a:t>My personal guiding principle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/>
              <a:t>or philosophy: </a:t>
            </a:r>
            <a:br>
              <a:rPr lang="en-US" altLang="en-US" sz="3600"/>
            </a:br>
            <a:endParaRPr lang="en-US" altLang="en-US" sz="3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/>
              <a:t>To Teach mathematics using </a:t>
            </a:r>
            <a:r>
              <a:rPr lang="en-US" altLang="en-US" sz="3600" b="1" u="sng"/>
              <a:t>REASONS</a:t>
            </a:r>
            <a:r>
              <a:rPr lang="en-US" altLang="en-US" sz="3600" b="1"/>
              <a:t> not </a:t>
            </a:r>
            <a:r>
              <a:rPr lang="en-US" altLang="en-US" sz="3600" b="1" u="sng"/>
              <a:t>RULES</a:t>
            </a:r>
            <a:r>
              <a:rPr lang="en-US" altLang="en-US" sz="3600" b="1"/>
              <a:t>.</a:t>
            </a:r>
            <a:endParaRPr lang="en-US" altLang="en-US" sz="3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3600"/>
          </a:p>
        </p:txBody>
      </p:sp>
    </p:spTree>
    <p:extLst>
      <p:ext uri="{BB962C8B-B14F-4D97-AF65-F5344CB8AC3E}">
        <p14:creationId xmlns:p14="http://schemas.microsoft.com/office/powerpoint/2010/main" val="329501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altLang="en-US" smtClean="0"/>
          </a:p>
        </p:txBody>
      </p:sp>
      <p:pic>
        <p:nvPicPr>
          <p:cNvPr id="20484" name="Picture 2" descr="C:\Documents and Settings\staff\My Documents\My Pictures\pyramid 2\IMG_29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8563" y="-835025"/>
            <a:ext cx="11541126" cy="865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3"/>
          <p:cNvSpPr txBox="1">
            <a:spLocks noChangeArrowheads="1"/>
          </p:cNvSpPr>
          <p:nvPr/>
        </p:nvSpPr>
        <p:spPr bwMode="auto">
          <a:xfrm>
            <a:off x="114300" y="1196975"/>
            <a:ext cx="8893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The volume of this CUBOID = Area of base × height   or    </a:t>
            </a:r>
            <a:r>
              <a:rPr lang="en-US" altLang="en-US" sz="2400" i="1">
                <a:latin typeface="Times New Roman" pitchFamily="18" charset="0"/>
                <a:cs typeface="Times New Roman" pitchFamily="18" charset="0"/>
              </a:rPr>
              <a:t>V = a b h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24075" y="4941888"/>
            <a:ext cx="52562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/>
              <a:t>Rotate these two pieces 90 degrees</a:t>
            </a:r>
          </a:p>
        </p:txBody>
      </p:sp>
      <p:sp>
        <p:nvSpPr>
          <p:cNvPr id="5" name="Freeform 4"/>
          <p:cNvSpPr/>
          <p:nvPr/>
        </p:nvSpPr>
        <p:spPr>
          <a:xfrm>
            <a:off x="1751013" y="3086100"/>
            <a:ext cx="1335087" cy="2063750"/>
          </a:xfrm>
          <a:custGeom>
            <a:avLst/>
            <a:gdLst>
              <a:gd name="connsiteX0" fmla="*/ 211667 w 1335617"/>
              <a:gd name="connsiteY0" fmla="*/ 1981200 h 2063981"/>
              <a:gd name="connsiteX1" fmla="*/ 211667 w 1335617"/>
              <a:gd name="connsiteY1" fmla="*/ 1885950 h 2063981"/>
              <a:gd name="connsiteX2" fmla="*/ 59267 w 1335617"/>
              <a:gd name="connsiteY2" fmla="*/ 400050 h 2063981"/>
              <a:gd name="connsiteX3" fmla="*/ 1335617 w 1335617"/>
              <a:gd name="connsiteY3" fmla="*/ 0 h 2063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5617" h="2063981">
                <a:moveTo>
                  <a:pt x="211667" y="1981200"/>
                </a:moveTo>
                <a:cubicBezTo>
                  <a:pt x="224367" y="2065337"/>
                  <a:pt x="237067" y="2149475"/>
                  <a:pt x="211667" y="1885950"/>
                </a:cubicBezTo>
                <a:cubicBezTo>
                  <a:pt x="186267" y="1622425"/>
                  <a:pt x="-128058" y="714375"/>
                  <a:pt x="59267" y="400050"/>
                </a:cubicBezTo>
                <a:cubicBezTo>
                  <a:pt x="246592" y="85725"/>
                  <a:pt x="791104" y="42862"/>
                  <a:pt x="1335617" y="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6" name="Freeform 5"/>
          <p:cNvSpPr/>
          <p:nvPr/>
        </p:nvSpPr>
        <p:spPr>
          <a:xfrm>
            <a:off x="5600700" y="2914650"/>
            <a:ext cx="1966913" cy="2133600"/>
          </a:xfrm>
          <a:custGeom>
            <a:avLst/>
            <a:gdLst>
              <a:gd name="connsiteX0" fmla="*/ 1543050 w 1966215"/>
              <a:gd name="connsiteY0" fmla="*/ 2133600 h 2133600"/>
              <a:gd name="connsiteX1" fmla="*/ 1866900 w 1966215"/>
              <a:gd name="connsiteY1" fmla="*/ 476250 h 2133600"/>
              <a:gd name="connsiteX2" fmla="*/ 0 w 1966215"/>
              <a:gd name="connsiteY2" fmla="*/ 0 h 2133600"/>
              <a:gd name="connsiteX3" fmla="*/ 0 w 1966215"/>
              <a:gd name="connsiteY3" fmla="*/ 0 h 2133600"/>
              <a:gd name="connsiteX4" fmla="*/ 19050 w 1966215"/>
              <a:gd name="connsiteY4" fmla="*/ 1905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6215" h="2133600">
                <a:moveTo>
                  <a:pt x="1543050" y="2133600"/>
                </a:moveTo>
                <a:cubicBezTo>
                  <a:pt x="1833562" y="1482725"/>
                  <a:pt x="2124075" y="831850"/>
                  <a:pt x="1866900" y="476250"/>
                </a:cubicBezTo>
                <a:cubicBezTo>
                  <a:pt x="1609725" y="120650"/>
                  <a:pt x="0" y="0"/>
                  <a:pt x="0" y="0"/>
                </a:cubicBezTo>
                <a:lnTo>
                  <a:pt x="0" y="0"/>
                </a:lnTo>
                <a:lnTo>
                  <a:pt x="19050" y="19050"/>
                </a:ln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691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altLang="en-US" smtClean="0"/>
          </a:p>
        </p:txBody>
      </p:sp>
      <p:pic>
        <p:nvPicPr>
          <p:cNvPr id="21508" name="Picture 2" descr="C:\Documents and Settings\staff\My Documents\My Pictures\pyramid 2\IMG_29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8563" y="-898525"/>
            <a:ext cx="11541126" cy="865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68538" y="476250"/>
            <a:ext cx="3959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/>
              <a:t>Now rotate this piece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48150" y="938213"/>
            <a:ext cx="0" cy="15541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48038" y="5376863"/>
            <a:ext cx="287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/>
              <a:t>and this piece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356100" y="4365625"/>
            <a:ext cx="71438" cy="10112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21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altLang="en-US" smtClean="0"/>
          </a:p>
        </p:txBody>
      </p:sp>
      <p:pic>
        <p:nvPicPr>
          <p:cNvPr id="22532" name="Picture 2" descr="C:\Documents and Settings\staff\My Documents\My Pictures\pyramid 2\IMG_29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475" y="-690563"/>
            <a:ext cx="11541125" cy="865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87675" y="5795963"/>
            <a:ext cx="3097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/>
              <a:t>Now move this piece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356100" y="5084763"/>
            <a:ext cx="179388" cy="711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8313" y="3213100"/>
            <a:ext cx="1439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/>
              <a:t>To here</a:t>
            </a:r>
          </a:p>
        </p:txBody>
      </p:sp>
    </p:spTree>
    <p:extLst>
      <p:ext uri="{BB962C8B-B14F-4D97-AF65-F5344CB8AC3E}">
        <p14:creationId xmlns:p14="http://schemas.microsoft.com/office/powerpoint/2010/main" val="122459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altLang="en-US" smtClean="0"/>
          </a:p>
        </p:txBody>
      </p:sp>
      <p:pic>
        <p:nvPicPr>
          <p:cNvPr id="23556" name="Picture 2" descr="C:\Documents and Settings\staff\My Documents\My Pictures\pyramid 2\IMG_29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013" y="-963613"/>
            <a:ext cx="11541126" cy="865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32138" y="1341438"/>
            <a:ext cx="287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400"/>
              <a:t>and this piece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24300" y="1801813"/>
            <a:ext cx="215900" cy="7635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04025" y="2997200"/>
            <a:ext cx="1081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/>
              <a:t>to here</a:t>
            </a:r>
          </a:p>
        </p:txBody>
      </p:sp>
    </p:spTree>
    <p:extLst>
      <p:ext uri="{BB962C8B-B14F-4D97-AF65-F5344CB8AC3E}">
        <p14:creationId xmlns:p14="http://schemas.microsoft.com/office/powerpoint/2010/main" val="53442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altLang="en-US" smtClean="0"/>
          </a:p>
        </p:txBody>
      </p:sp>
      <p:pic>
        <p:nvPicPr>
          <p:cNvPr id="24580" name="Picture 2" descr="C:\Documents and Settings\staff\My Documents\My Pictures\pyramid 2\IMG_2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575" y="-547688"/>
            <a:ext cx="11541125" cy="865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3"/>
          <p:cNvSpPr txBox="1">
            <a:spLocks noChangeArrowheads="1"/>
          </p:cNvSpPr>
          <p:nvPr/>
        </p:nvSpPr>
        <p:spPr bwMode="auto">
          <a:xfrm>
            <a:off x="-180975" y="569913"/>
            <a:ext cx="950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  I have made 3 equally sized PYRAMIDS from the CUBOID</a:t>
            </a:r>
          </a:p>
        </p:txBody>
      </p:sp>
      <p:sp>
        <p:nvSpPr>
          <p:cNvPr id="14342" name="TextBox 4"/>
          <p:cNvSpPr txBox="1">
            <a:spLocks noChangeArrowheads="1"/>
          </p:cNvSpPr>
          <p:nvPr/>
        </p:nvSpPr>
        <p:spPr bwMode="auto">
          <a:xfrm>
            <a:off x="-1044575" y="4652963"/>
            <a:ext cx="11387138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               So the volume of a PYRAMID must be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                       </a:t>
            </a:r>
            <a:r>
              <a:rPr lang="en-US" altLang="en-US" sz="3600"/>
              <a:t>V = </a:t>
            </a:r>
            <a:r>
              <a:rPr lang="en-US" altLang="en-US" sz="3600" u="sng"/>
              <a:t>Area of base × Height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/>
              <a:t>                                         </a:t>
            </a:r>
            <a:r>
              <a:rPr lang="en-US" altLang="en-US" sz="3600" b="1">
                <a:solidFill>
                  <a:srgbClr val="00206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028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1371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Many people think </a:t>
            </a:r>
            <a:r>
              <a:rPr lang="en-US" sz="4000" dirty="0" err="1" smtClean="0"/>
              <a:t>maths</a:t>
            </a:r>
            <a:r>
              <a:rPr lang="en-US" sz="4000" dirty="0" smtClean="0"/>
              <a:t> is just a set of rules and if you know the rules you are good at </a:t>
            </a:r>
            <a:r>
              <a:rPr lang="en-US" sz="4000" dirty="0" err="1" smtClean="0"/>
              <a:t>maths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I tell my students that mathematicians do often have to make rules and formulas for people who don’t understand how to do it themselves!  </a:t>
            </a:r>
          </a:p>
          <a:p>
            <a:pPr>
              <a:defRPr/>
            </a:pPr>
            <a:r>
              <a:rPr lang="en-US" altLang="en-US" dirty="0" smtClean="0"/>
              <a:t>But “</a:t>
            </a:r>
            <a:r>
              <a:rPr lang="en-US" altLang="en-US" dirty="0" smtClean="0">
                <a:solidFill>
                  <a:srgbClr val="0070C0"/>
                </a:solidFill>
              </a:rPr>
              <a:t>WE</a:t>
            </a:r>
            <a:r>
              <a:rPr lang="en-US" altLang="en-US" dirty="0" smtClean="0"/>
              <a:t>” are going to learn </a:t>
            </a:r>
            <a:r>
              <a:rPr lang="en-US" altLang="en-US" dirty="0" smtClean="0">
                <a:solidFill>
                  <a:srgbClr val="002060"/>
                </a:solidFill>
              </a:rPr>
              <a:t>WHY</a:t>
            </a:r>
            <a:r>
              <a:rPr lang="en-US" altLang="en-US" dirty="0" smtClean="0"/>
              <a:t> things are true so that we </a:t>
            </a:r>
            <a:r>
              <a:rPr lang="en-US" altLang="en-US" dirty="0" smtClean="0">
                <a:solidFill>
                  <a:srgbClr val="002060"/>
                </a:solidFill>
              </a:rPr>
              <a:t>understand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maths</a:t>
            </a:r>
            <a:r>
              <a:rPr lang="en-US" altLang="en-US" dirty="0" smtClean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71140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0825" y="476250"/>
            <a:ext cx="8353425" cy="597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3600"/>
              <a:t>Whenever we need to use things like: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3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3600" b="1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NZ" altLang="en-US" sz="3600" b="1" i="1" baseline="3000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NZ" altLang="en-US" sz="3600" b="1" i="1">
                <a:latin typeface="Times New Roman" pitchFamily="18" charset="0"/>
                <a:cs typeface="Times New Roman" pitchFamily="18" charset="0"/>
              </a:rPr>
              <a:t>=</a:t>
            </a:r>
            <a:endParaRPr lang="en-NZ" altLang="en-US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3600" b="1" i="1" baseline="300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3600" b="1" i="1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NZ" altLang="en-US" sz="36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3600" b="1" i="1">
                <a:latin typeface="Times New Roman" pitchFamily="18" charset="0"/>
                <a:cs typeface="Times New Roman" pitchFamily="18" charset="0"/>
              </a:rPr>
              <a:t>x + cos</a:t>
            </a:r>
            <a:r>
              <a:rPr lang="en-NZ" altLang="en-US" sz="36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altLang="en-US" sz="3600" b="1" i="1">
                <a:latin typeface="Times New Roman" pitchFamily="18" charset="0"/>
                <a:cs typeface="Times New Roman" pitchFamily="18" charset="0"/>
              </a:rPr>
              <a:t>x =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3600" b="1" i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3600" b="1" i="1">
                <a:latin typeface="Times New Roman" pitchFamily="18" charset="0"/>
                <a:cs typeface="Times New Roman" pitchFamily="18" charset="0"/>
              </a:rPr>
              <a:t>log (x) + log (y) =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3600" b="1" i="1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3600" b="1" i="1">
                <a:latin typeface="Times New Roman" pitchFamily="18" charset="0"/>
                <a:cs typeface="Times New Roman" pitchFamily="18" charset="0"/>
              </a:rPr>
              <a:t>cos 180</a:t>
            </a:r>
            <a:r>
              <a:rPr lang="en-NZ" altLang="en-US" sz="3600" b="1" i="1" baseline="3000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NZ" altLang="en-US" sz="3600" b="1" i="1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3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3400"/>
              <a:t>I always say, </a:t>
            </a:r>
            <a:r>
              <a:rPr lang="en-NZ" altLang="en-US" sz="3400" b="1">
                <a:solidFill>
                  <a:srgbClr val="002060"/>
                </a:solidFill>
              </a:rPr>
              <a:t>“Who remembers WHY?”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03350" y="1600200"/>
            <a:ext cx="1081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19475" y="2484438"/>
            <a:ext cx="1081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29113" y="3570288"/>
            <a:ext cx="2124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log(xy)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2025" y="4724400"/>
            <a:ext cx="1079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/>
              <a:t>  </a:t>
            </a:r>
            <a:r>
              <a:rPr lang="en-NZ" altLang="en-US" b="1">
                <a:solidFill>
                  <a:srgbClr val="002060"/>
                </a:solidFill>
              </a:rPr>
              <a:t>– 1</a:t>
            </a:r>
            <a:r>
              <a:rPr lang="en-NZ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633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288" y="692150"/>
            <a:ext cx="83534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en-US"/>
              <a:t>Years ago, I decided I needed to re-vamp the standard mathematical </a:t>
            </a:r>
            <a:r>
              <a:rPr lang="en-NZ" altLang="en-US"/>
              <a:t>“academese”</a:t>
            </a:r>
            <a:r>
              <a:rPr lang="en-US" altLang="en-US"/>
              <a:t> that you find in text books so that 16 and 17 year old students could follow it far more easily in simpler language they can understand!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70C0"/>
                </a:solidFill>
              </a:rPr>
              <a:t>I realised that the texts never addressed the “tricky” questions that students needed to understand.</a:t>
            </a:r>
          </a:p>
        </p:txBody>
      </p:sp>
    </p:spTree>
    <p:extLst>
      <p:ext uri="{BB962C8B-B14F-4D97-AF65-F5344CB8AC3E}">
        <p14:creationId xmlns:p14="http://schemas.microsoft.com/office/powerpoint/2010/main" val="206073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395288" y="620713"/>
            <a:ext cx="82804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/>
              <a:t> (a) Why does the </a:t>
            </a:r>
            <a:r>
              <a:rPr lang="en-US" altLang="en-US" sz="3600">
                <a:solidFill>
                  <a:srgbClr val="002060"/>
                </a:solidFill>
              </a:rPr>
              <a:t>chain rule </a:t>
            </a:r>
            <a:r>
              <a:rPr lang="en-US" altLang="en-US" sz="3600"/>
              <a:t>work?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/>
              <a:t> (b) Why is </a:t>
            </a:r>
            <a:r>
              <a:rPr lang="en-US" altLang="en-US" sz="3600">
                <a:solidFill>
                  <a:srgbClr val="002060"/>
                </a:solidFill>
              </a:rPr>
              <a:t>“integration” </a:t>
            </a:r>
            <a:r>
              <a:rPr lang="en-US" altLang="en-US" sz="3600"/>
              <a:t>the </a:t>
            </a:r>
            <a:r>
              <a:rPr lang="en-US" altLang="en-US" sz="3600" b="1" u="sng"/>
              <a:t>opposite</a:t>
            </a:r>
            <a:r>
              <a:rPr lang="en-US" altLang="en-US" sz="3600"/>
              <a:t>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/>
              <a:t>       of </a:t>
            </a:r>
            <a:r>
              <a:rPr lang="en-US" altLang="en-US" sz="3600">
                <a:solidFill>
                  <a:srgbClr val="002060"/>
                </a:solidFill>
              </a:rPr>
              <a:t>“differentiation” </a:t>
            </a:r>
            <a:r>
              <a:rPr lang="en-US" altLang="en-US" sz="3600"/>
              <a:t>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/>
              <a:t> (c) Why does the </a:t>
            </a:r>
            <a:r>
              <a:rPr lang="en-US" altLang="en-US" sz="4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en-US" altLang="en-US" sz="3600">
                <a:solidFill>
                  <a:srgbClr val="002060"/>
                </a:solidFill>
              </a:rPr>
              <a:t> </a:t>
            </a:r>
            <a:r>
              <a:rPr lang="en-US" altLang="en-US" sz="3600"/>
              <a:t>in integrals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/>
              <a:t>      appear to mean nothing until you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/>
              <a:t>      have to do a substitution and how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/>
              <a:t>      does that work anyway?</a:t>
            </a:r>
          </a:p>
        </p:txBody>
      </p:sp>
    </p:spTree>
    <p:extLst>
      <p:ext uri="{BB962C8B-B14F-4D97-AF65-F5344CB8AC3E}">
        <p14:creationId xmlns:p14="http://schemas.microsoft.com/office/powerpoint/2010/main" val="365495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92150"/>
            <a:ext cx="9144000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/>
              <a:t>(d) How does </a:t>
            </a:r>
            <a:r>
              <a:rPr lang="en-US" altLang="en-US" sz="3600" b="1">
                <a:solidFill>
                  <a:srgbClr val="002060"/>
                </a:solidFill>
              </a:rPr>
              <a:t>√(-1) </a:t>
            </a:r>
            <a:r>
              <a:rPr lang="en-US" altLang="en-US" sz="3600"/>
              <a:t>really exist?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/>
              <a:t>(e)  What does   </a:t>
            </a:r>
            <a:r>
              <a:rPr lang="en-US" altLang="en-US" sz="3600" b="1" u="sng">
                <a:solidFill>
                  <a:srgbClr val="002060"/>
                </a:solidFill>
              </a:rPr>
              <a:t>0</a:t>
            </a:r>
            <a:r>
              <a:rPr lang="en-US" altLang="en-US" sz="3600"/>
              <a:t>  equal?</a:t>
            </a:r>
            <a:endParaRPr lang="en-US" altLang="en-US" sz="3600" u="sng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</a:rPr>
              <a:t>                          </a:t>
            </a:r>
            <a:r>
              <a:rPr lang="en-US" altLang="en-US" sz="3600" b="1">
                <a:solidFill>
                  <a:srgbClr val="002060"/>
                </a:solidFill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/>
              <a:t>(f) If </a:t>
            </a:r>
            <a:r>
              <a:rPr lang="en-US" alt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 = 2</a:t>
            </a:r>
            <a:r>
              <a:rPr lang="en-US" altLang="en-US" sz="3600" b="1" i="1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/>
              <a:t>why don’t we get  </a:t>
            </a:r>
            <a:r>
              <a:rPr lang="en-US" altLang="en-US" sz="3600" b="1" i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alt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x</a:t>
            </a:r>
            <a:r>
              <a:rPr lang="en-US" alt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alt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600" b="1" i="1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 – 1</a:t>
            </a:r>
            <a:r>
              <a:rPr lang="en-US" alt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600" b="1" baseline="30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i="1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r>
              <a:rPr lang="en-US" alt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dx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(g) If </a:t>
            </a:r>
            <a:r>
              <a:rPr lang="en-US" altLang="en-US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b="1" i="1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y</a:t>
            </a:r>
            <a:r>
              <a:rPr lang="en-US" altLang="en-US" b="1" i="1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4 </a:t>
            </a:r>
            <a:r>
              <a:rPr lang="en-US" altLang="en-US"/>
              <a:t>how do we get </a:t>
            </a:r>
            <a:r>
              <a:rPr lang="en-US" altLang="en-US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2x + 2y </a:t>
            </a:r>
            <a:r>
              <a:rPr lang="en-US" altLang="en-US" b="1" i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dy </a:t>
            </a:r>
            <a:r>
              <a:rPr lang="en-US" altLang="en-US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0 </a:t>
            </a:r>
            <a:r>
              <a:rPr lang="en-US" altLang="en-US" b="1">
                <a:solidFill>
                  <a:srgbClr val="002060"/>
                </a:solidFill>
              </a:rPr>
              <a:t>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                                                          </a:t>
            </a:r>
            <a:r>
              <a:rPr lang="en-US" altLang="en-US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en-US" altLang="en-US" b="1">
                <a:solidFill>
                  <a:srgbClr val="00206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(h) Do we EVER need radians for anything other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     than differentiating trig functions?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     </a:t>
            </a:r>
            <a:r>
              <a:rPr lang="en-US" altLang="en-US" sz="2400"/>
              <a:t>ANSWER: </a:t>
            </a:r>
            <a:r>
              <a:rPr lang="en-US" altLang="en-US" sz="2400">
                <a:solidFill>
                  <a:srgbClr val="002060"/>
                </a:solidFill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419193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755650" y="981075"/>
            <a:ext cx="727233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/>
              <a:t>There is a big difference between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/>
              <a:t>“</a:t>
            </a:r>
            <a:r>
              <a:rPr lang="en-US" altLang="en-US" sz="3600" b="1" u="sng"/>
              <a:t>Knowing</a:t>
            </a:r>
            <a:r>
              <a:rPr lang="en-US" altLang="en-US" sz="3600"/>
              <a:t>” a thing and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/>
              <a:t>“</a:t>
            </a:r>
            <a:r>
              <a:rPr lang="en-US" altLang="en-US" sz="3600" b="1" u="sng"/>
              <a:t>Understanding</a:t>
            </a:r>
            <a:r>
              <a:rPr lang="en-US" altLang="en-US" sz="3600"/>
              <a:t>” it.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68896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323850" y="952500"/>
            <a:ext cx="8640763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marL="571500" indent="-571500" eaLnBrk="1" hangingPunct="1">
              <a:spcBef>
                <a:spcPct val="0"/>
              </a:spcBef>
              <a:buClrTx/>
              <a:buSzTx/>
              <a:buFontTx/>
              <a:buAutoNum type="romanLcParenBoth"/>
              <a:defRPr/>
            </a:pPr>
            <a:r>
              <a:rPr lang="en-US" altLang="en-US" dirty="0" smtClean="0"/>
              <a:t>If 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x</a:t>
            </a:r>
            <a:r>
              <a:rPr lang="en-US" altLang="en-US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/>
              <a:t>then WHY is </a:t>
            </a:r>
            <a:r>
              <a:rPr lang="en-US" altLang="en-US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7x</a:t>
            </a:r>
            <a:r>
              <a:rPr lang="en-US" altLang="en-US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/>
              <a:t>?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altLang="en-US" dirty="0" smtClean="0"/>
              <a:t>                                  </a:t>
            </a:r>
            <a:r>
              <a:rPr lang="en-US" alt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dx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altLang="en-US" sz="2800" dirty="0" smtClean="0">
                <a:solidFill>
                  <a:srgbClr val="002060"/>
                </a:solidFill>
              </a:rPr>
              <a:t>(I don’t want my students to just accept a rule!)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marL="514350" indent="-514350" eaLnBrk="1" hangingPunct="1">
              <a:spcBef>
                <a:spcPct val="0"/>
              </a:spcBef>
              <a:buClrTx/>
              <a:buSzTx/>
              <a:buFont typeface="Wingdings" pitchFamily="2" charset="2"/>
              <a:buAutoNum type="alphaLcParenBoth" startAt="10"/>
              <a:defRPr/>
            </a:pPr>
            <a:r>
              <a:rPr lang="en-US" altLang="en-US" dirty="0" smtClean="0"/>
              <a:t>If sin(</a:t>
            </a:r>
            <a:r>
              <a:rPr lang="en-US" altLang="en-US" dirty="0" smtClean="0">
                <a:sym typeface="Symbol"/>
              </a:rPr>
              <a:t>) = </a:t>
            </a:r>
            <a:r>
              <a:rPr lang="en-US" altLang="en-US" sz="3000" u="sng" dirty="0" smtClean="0">
                <a:sym typeface="Symbol"/>
              </a:rPr>
              <a:t>the </a:t>
            </a:r>
            <a:r>
              <a:rPr lang="en-US" altLang="en-US" sz="3000" u="sng" dirty="0" smtClean="0">
                <a:solidFill>
                  <a:srgbClr val="0070C0"/>
                </a:solidFill>
                <a:sym typeface="Symbol"/>
              </a:rPr>
              <a:t>length</a:t>
            </a:r>
            <a:r>
              <a:rPr lang="en-US" altLang="en-US" sz="3000" u="sng" dirty="0" smtClean="0">
                <a:sym typeface="Symbol"/>
              </a:rPr>
              <a:t> of the opposite side</a:t>
            </a:r>
            <a:r>
              <a:rPr lang="en-US" altLang="en-US" sz="3000" u="sng" dirty="0" smtClean="0"/>
              <a:t> 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altLang="en-US" dirty="0" smtClean="0"/>
              <a:t>                    </a:t>
            </a:r>
            <a:r>
              <a:rPr lang="en-US" altLang="en-US" sz="3000" dirty="0" smtClean="0"/>
              <a:t>the </a:t>
            </a:r>
            <a:r>
              <a:rPr lang="en-US" altLang="en-US" sz="3000" dirty="0" smtClean="0">
                <a:solidFill>
                  <a:srgbClr val="0070C0"/>
                </a:solidFill>
              </a:rPr>
              <a:t>length</a:t>
            </a:r>
            <a:r>
              <a:rPr lang="en-US" altLang="en-US" sz="3000" dirty="0" smtClean="0"/>
              <a:t> of the hypotenuse side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altLang="en-US" dirty="0" smtClean="0"/>
              <a:t>    then how can sin(</a:t>
            </a:r>
            <a:r>
              <a:rPr lang="en-US" altLang="en-US" dirty="0" smtClean="0">
                <a:sym typeface="Symbol"/>
              </a:rPr>
              <a:t>) be </a:t>
            </a:r>
            <a:r>
              <a:rPr lang="en-US" altLang="en-US" b="1" dirty="0" smtClean="0">
                <a:solidFill>
                  <a:srgbClr val="0070C0"/>
                </a:solidFill>
                <a:sym typeface="Symbol"/>
              </a:rPr>
              <a:t>NEGATIVE</a:t>
            </a:r>
            <a:r>
              <a:rPr lang="en-US" altLang="en-US" dirty="0" smtClean="0">
                <a:sym typeface="Symbol"/>
              </a:rPr>
              <a:t>?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84600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END OF PART 1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2727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does 2</a:t>
            </a:r>
            <a:r>
              <a:rPr lang="en-US" baseline="30000" dirty="0" smtClean="0"/>
              <a:t>0 </a:t>
            </a:r>
            <a:r>
              <a:rPr lang="en-US" dirty="0" smtClean="0"/>
              <a:t>equal?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Most students </a:t>
            </a:r>
            <a:r>
              <a:rPr lang="en-US" altLang="en-US" b="1" u="sng" dirty="0" smtClean="0"/>
              <a:t>KNOW</a:t>
            </a:r>
            <a:r>
              <a:rPr lang="en-US" altLang="en-US" dirty="0" smtClean="0"/>
              <a:t> it is equal to 1.</a:t>
            </a: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NOBODY ever knows </a:t>
            </a:r>
            <a:r>
              <a:rPr lang="en-US" altLang="en-US" b="1" u="sng" dirty="0" smtClean="0"/>
              <a:t>WHY</a:t>
            </a:r>
            <a:r>
              <a:rPr lang="en-US" altLang="en-US" dirty="0" smtClean="0"/>
              <a:t> it is 1.</a:t>
            </a: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They </a:t>
            </a:r>
            <a:r>
              <a:rPr lang="en-US" altLang="en-US" b="1" u="sng" dirty="0" smtClean="0"/>
              <a:t>KNOW</a:t>
            </a:r>
            <a:r>
              <a:rPr lang="en-US" altLang="en-US" dirty="0" smtClean="0"/>
              <a:t> it but don’t </a:t>
            </a:r>
            <a:r>
              <a:rPr lang="en-US" altLang="en-US" b="1" u="sng" dirty="0" smtClean="0"/>
              <a:t>UNDERSTAND</a:t>
            </a:r>
            <a:r>
              <a:rPr lang="en-US" altLang="en-US" dirty="0" smtClean="0"/>
              <a:t> </a:t>
            </a:r>
            <a:r>
              <a:rPr lang="en-US" altLang="en-US" b="1" u="sng" dirty="0" smtClean="0"/>
              <a:t>why</a:t>
            </a:r>
            <a:r>
              <a:rPr lang="en-US" altLang="en-US" dirty="0" smtClean="0"/>
              <a:t> it is true.</a:t>
            </a:r>
          </a:p>
        </p:txBody>
      </p:sp>
    </p:spTree>
    <p:extLst>
      <p:ext uri="{BB962C8B-B14F-4D97-AF65-F5344CB8AC3E}">
        <p14:creationId xmlns:p14="http://schemas.microsoft.com/office/powerpoint/2010/main" val="128867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7088" y="981075"/>
            <a:ext cx="7416800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/>
              <a:t>This is basically how I proceed: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/>
              <a:t>We know that b</a:t>
            </a:r>
            <a:r>
              <a:rPr lang="en-NZ" altLang="en-US" b="1" i="1" baseline="30000"/>
              <a:t>3</a:t>
            </a:r>
            <a:r>
              <a:rPr lang="en-NZ" altLang="en-US" b="1" i="1"/>
              <a:t> means  b×b×b</a:t>
            </a:r>
            <a:endParaRPr lang="en-NZ" altLang="en-US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/>
              <a:t>                 and b</a:t>
            </a:r>
            <a:r>
              <a:rPr lang="en-NZ" altLang="en-US" b="1" i="1" baseline="30000"/>
              <a:t>2</a:t>
            </a:r>
            <a:r>
              <a:rPr lang="en-NZ" altLang="en-US" b="1" i="1"/>
              <a:t> means  b×b</a:t>
            </a:r>
            <a:endParaRPr lang="en-NZ" altLang="en-US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/>
              <a:t>                 and b</a:t>
            </a:r>
            <a:r>
              <a:rPr lang="en-NZ" altLang="en-US" b="1" i="1" baseline="30000"/>
              <a:t>1</a:t>
            </a:r>
            <a:r>
              <a:rPr lang="en-NZ" altLang="en-US" b="1" i="1"/>
              <a:t> means b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/>
              <a:t>                 </a:t>
            </a:r>
            <a:r>
              <a:rPr lang="en-NZ" altLang="en-US" b="1" i="1">
                <a:solidFill>
                  <a:srgbClr val="002060"/>
                </a:solidFill>
              </a:rPr>
              <a:t>but  b</a:t>
            </a:r>
            <a:r>
              <a:rPr lang="en-NZ" altLang="en-US" b="1" i="1" baseline="30000">
                <a:solidFill>
                  <a:srgbClr val="002060"/>
                </a:solidFill>
              </a:rPr>
              <a:t>0</a:t>
            </a:r>
            <a:r>
              <a:rPr lang="en-NZ" altLang="en-US" b="1" i="1">
                <a:solidFill>
                  <a:srgbClr val="002060"/>
                </a:solidFill>
              </a:rPr>
              <a:t> does not seem to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>
                <a:solidFill>
                  <a:srgbClr val="002060"/>
                </a:solidFill>
              </a:rPr>
              <a:t>                             make any sense!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/>
              <a:t>                 </a:t>
            </a:r>
            <a:r>
              <a:rPr lang="en-NZ" altLang="en-US" b="1" i="1">
                <a:solidFill>
                  <a:srgbClr val="002060"/>
                </a:solidFill>
              </a:rPr>
              <a:t>and  b</a:t>
            </a:r>
            <a:r>
              <a:rPr lang="en-NZ" altLang="en-US" b="1" i="1" baseline="30000">
                <a:solidFill>
                  <a:srgbClr val="002060"/>
                </a:solidFill>
              </a:rPr>
              <a:t> – 1 </a:t>
            </a:r>
            <a:r>
              <a:rPr lang="en-NZ" altLang="en-US" b="1" i="1">
                <a:solidFill>
                  <a:srgbClr val="002060"/>
                </a:solidFill>
              </a:rPr>
              <a:t> seems to make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>
                <a:solidFill>
                  <a:srgbClr val="002060"/>
                </a:solidFill>
              </a:rPr>
              <a:t>                                 even less sense!</a:t>
            </a:r>
            <a:endParaRPr lang="en-NZ" altLang="en-US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/>
          </a:p>
        </p:txBody>
      </p:sp>
    </p:spTree>
    <p:extLst>
      <p:ext uri="{BB962C8B-B14F-4D97-AF65-F5344CB8AC3E}">
        <p14:creationId xmlns:p14="http://schemas.microsoft.com/office/powerpoint/2010/main" val="25923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4213" y="260350"/>
            <a:ext cx="8064500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/>
              <a:t>Using what we DO know: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/>
              <a:t>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/>
              <a:t>b</a:t>
            </a:r>
            <a:r>
              <a:rPr lang="en-NZ" altLang="en-US" b="1" i="1" baseline="30000"/>
              <a:t>3 </a:t>
            </a:r>
            <a:r>
              <a:rPr lang="en-NZ" altLang="en-US" b="1" i="1"/>
              <a:t>× </a:t>
            </a:r>
            <a:r>
              <a:rPr lang="en-NZ" altLang="en-US" b="1" i="1">
                <a:solidFill>
                  <a:srgbClr val="002060"/>
                </a:solidFill>
              </a:rPr>
              <a:t>b</a:t>
            </a:r>
            <a:r>
              <a:rPr lang="en-NZ" altLang="en-US" b="1" i="1" baseline="30000"/>
              <a:t>2</a:t>
            </a:r>
            <a:r>
              <a:rPr lang="en-NZ" altLang="en-US" b="1" i="1"/>
              <a:t> means b×b×b×</a:t>
            </a:r>
            <a:r>
              <a:rPr lang="en-NZ" altLang="en-US" b="1" i="1">
                <a:solidFill>
                  <a:srgbClr val="002060"/>
                </a:solidFill>
              </a:rPr>
              <a:t>b</a:t>
            </a:r>
            <a:r>
              <a:rPr lang="en-NZ" altLang="en-US" b="1" i="1"/>
              <a:t>×</a:t>
            </a:r>
            <a:r>
              <a:rPr lang="en-NZ" altLang="en-US" b="1" i="1">
                <a:solidFill>
                  <a:srgbClr val="002060"/>
                </a:solidFill>
              </a:rPr>
              <a:t>b</a:t>
            </a:r>
            <a:r>
              <a:rPr lang="en-NZ" altLang="en-US" b="1" i="1"/>
              <a:t> = b</a:t>
            </a:r>
            <a:r>
              <a:rPr lang="en-NZ" altLang="en-US" b="1" i="1" baseline="30000"/>
              <a:t>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/>
              <a:t>So we see that we do not need to write all the b’s out.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b="1" i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/>
              <a:t>We could just generalise and put b</a:t>
            </a:r>
            <a:r>
              <a:rPr lang="en-NZ" altLang="en-US" b="1" i="1" baseline="30000"/>
              <a:t>17</a:t>
            </a:r>
            <a:r>
              <a:rPr lang="en-NZ" altLang="en-US" b="1" i="1"/>
              <a:t>×</a:t>
            </a:r>
            <a:r>
              <a:rPr lang="en-NZ" altLang="en-US" b="1" i="1">
                <a:solidFill>
                  <a:srgbClr val="002060"/>
                </a:solidFill>
              </a:rPr>
              <a:t>b</a:t>
            </a:r>
            <a:r>
              <a:rPr lang="en-NZ" altLang="en-US" b="1" i="1" baseline="30000"/>
              <a:t>13</a:t>
            </a:r>
            <a:r>
              <a:rPr lang="en-NZ" altLang="en-US" b="1" i="1"/>
              <a:t> = b</a:t>
            </a:r>
            <a:r>
              <a:rPr lang="en-NZ" altLang="en-US" b="1" i="1" baseline="30000"/>
              <a:t>17 + </a:t>
            </a:r>
            <a:r>
              <a:rPr lang="en-NZ" altLang="en-US" b="1" i="1" baseline="30000">
                <a:solidFill>
                  <a:srgbClr val="002060"/>
                </a:solidFill>
              </a:rPr>
              <a:t>13</a:t>
            </a:r>
            <a:r>
              <a:rPr lang="en-NZ" altLang="en-US" b="1" i="1"/>
              <a:t> = b</a:t>
            </a:r>
            <a:r>
              <a:rPr lang="en-NZ" altLang="en-US" b="1" i="1" baseline="30000"/>
              <a:t>30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/>
              <a:t>and so   b </a:t>
            </a:r>
            <a:r>
              <a:rPr lang="en-NZ" altLang="en-US" b="1" i="1" baseline="30000"/>
              <a:t>n</a:t>
            </a:r>
            <a:r>
              <a:rPr lang="en-NZ" altLang="en-US" b="1" i="1"/>
              <a:t> × b </a:t>
            </a:r>
            <a:r>
              <a:rPr lang="en-NZ" altLang="en-US" b="1" i="1" baseline="30000"/>
              <a:t>p</a:t>
            </a:r>
            <a:r>
              <a:rPr lang="en-NZ" altLang="en-US" b="1" i="1"/>
              <a:t> = b</a:t>
            </a:r>
            <a:r>
              <a:rPr lang="en-NZ" altLang="en-US" b="1" i="1" baseline="30000"/>
              <a:t> (n +  p)</a:t>
            </a:r>
            <a:endParaRPr lang="en-NZ" altLang="en-US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/>
              <a:t> </a:t>
            </a:r>
            <a:endParaRPr lang="en-NZ" altLang="en-US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09441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8" y="549275"/>
            <a:ext cx="8964612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 dirty="0"/>
              <a:t>Similarly,    </a:t>
            </a:r>
            <a:r>
              <a:rPr lang="en-NZ" altLang="en-US" b="1" i="1" u="sng" dirty="0"/>
              <a:t>b</a:t>
            </a:r>
            <a:r>
              <a:rPr lang="en-NZ" altLang="en-US" b="1" i="1" u="sng" baseline="30000" dirty="0"/>
              <a:t>5</a:t>
            </a:r>
            <a:r>
              <a:rPr lang="en-NZ" altLang="en-US" b="1" i="1" u="sng" dirty="0"/>
              <a:t> </a:t>
            </a:r>
            <a:r>
              <a:rPr lang="en-NZ" altLang="en-US" b="1" i="1" dirty="0"/>
              <a:t> =  </a:t>
            </a:r>
            <a:r>
              <a:rPr lang="en-NZ" altLang="en-US" b="1" i="1" u="sng" dirty="0" err="1"/>
              <a:t>b×b×b×b×b</a:t>
            </a:r>
            <a:r>
              <a:rPr lang="en-NZ" altLang="en-US" b="1" i="1" dirty="0"/>
              <a:t>  =  b</a:t>
            </a:r>
            <a:r>
              <a:rPr lang="en-NZ" altLang="en-US" b="1" i="1" baseline="30000" dirty="0"/>
              <a:t>2</a:t>
            </a:r>
            <a:endParaRPr lang="en-NZ" altLang="en-US" b="1" i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 dirty="0"/>
              <a:t>                   b</a:t>
            </a:r>
            <a:r>
              <a:rPr lang="en-NZ" altLang="en-US" b="1" i="1" baseline="30000" dirty="0"/>
              <a:t>3</a:t>
            </a:r>
            <a:r>
              <a:rPr lang="en-NZ" altLang="en-US" b="1" i="1" dirty="0"/>
              <a:t>       </a:t>
            </a:r>
            <a:r>
              <a:rPr lang="en-NZ" altLang="en-US" b="1" i="1" dirty="0" err="1"/>
              <a:t>b×b×b</a:t>
            </a:r>
            <a:r>
              <a:rPr lang="en-NZ" altLang="en-US" b="1" i="1" dirty="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b="1" i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 dirty="0"/>
              <a:t>We can generalise here too so that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 dirty="0"/>
              <a:t> </a:t>
            </a:r>
            <a:r>
              <a:rPr lang="en-NZ" altLang="en-US" b="1" i="1" dirty="0" smtClean="0"/>
              <a:t>               </a:t>
            </a:r>
            <a:r>
              <a:rPr lang="en-NZ" altLang="en-US" b="1" i="1" u="sng" dirty="0" smtClean="0"/>
              <a:t>b</a:t>
            </a:r>
            <a:r>
              <a:rPr lang="en-NZ" altLang="en-US" b="1" i="1" u="sng" baseline="30000" dirty="0" smtClean="0"/>
              <a:t>18</a:t>
            </a:r>
            <a:r>
              <a:rPr lang="en-NZ" altLang="en-US" b="1" i="1" dirty="0" smtClean="0"/>
              <a:t>  </a:t>
            </a:r>
            <a:r>
              <a:rPr lang="en-NZ" altLang="en-US" b="1" i="1" dirty="0"/>
              <a:t>=   b </a:t>
            </a:r>
            <a:r>
              <a:rPr lang="en-NZ" altLang="en-US" b="1" i="1" baseline="30000" dirty="0"/>
              <a:t>18 – 14 </a:t>
            </a:r>
            <a:r>
              <a:rPr lang="en-NZ" altLang="en-US" b="1" i="1" dirty="0"/>
              <a:t>= b </a:t>
            </a:r>
            <a:r>
              <a:rPr lang="en-NZ" altLang="en-US" b="1" i="1" baseline="30000" dirty="0"/>
              <a:t>4</a:t>
            </a:r>
            <a:r>
              <a:rPr lang="en-NZ" altLang="en-US" b="1" i="1" dirty="0"/>
              <a:t>                                                        </a:t>
            </a:r>
            <a:r>
              <a:rPr lang="en-NZ" altLang="en-US" b="1" i="1" dirty="0" smtClean="0"/>
              <a:t>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 dirty="0"/>
              <a:t> </a:t>
            </a:r>
            <a:r>
              <a:rPr lang="en-NZ" altLang="en-US" b="1" i="1" dirty="0" smtClean="0"/>
              <a:t>               b</a:t>
            </a:r>
            <a:r>
              <a:rPr lang="en-NZ" altLang="en-US" b="1" i="1" baseline="30000" dirty="0" smtClean="0"/>
              <a:t>14</a:t>
            </a:r>
            <a:endParaRPr lang="en-NZ" altLang="en-US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 dirty="0"/>
              <a:t> </a:t>
            </a:r>
            <a:endParaRPr lang="en-NZ" altLang="en-US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 dirty="0"/>
              <a:t> and so  </a:t>
            </a:r>
            <a:r>
              <a:rPr lang="en-NZ" altLang="en-US" b="1" i="1" u="sng" dirty="0"/>
              <a:t>b </a:t>
            </a:r>
            <a:r>
              <a:rPr lang="en-NZ" altLang="en-US" b="1" i="1" u="sng" baseline="30000" dirty="0"/>
              <a:t>n</a:t>
            </a:r>
            <a:r>
              <a:rPr lang="en-NZ" altLang="en-US" b="1" i="1" u="sng" dirty="0"/>
              <a:t>  </a:t>
            </a:r>
            <a:r>
              <a:rPr lang="en-NZ" altLang="en-US" b="1" i="1" dirty="0"/>
              <a:t>  =  b</a:t>
            </a:r>
            <a:r>
              <a:rPr lang="en-NZ" altLang="en-US" b="1" i="1" baseline="30000" dirty="0"/>
              <a:t> n – p </a:t>
            </a:r>
            <a:endParaRPr lang="en-NZ" altLang="en-US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 dirty="0"/>
              <a:t>              b </a:t>
            </a:r>
            <a:r>
              <a:rPr lang="en-NZ" altLang="en-US" b="1" i="1" baseline="30000" dirty="0"/>
              <a:t>p</a:t>
            </a:r>
            <a:r>
              <a:rPr lang="en-NZ" altLang="en-US" b="1" i="1" dirty="0"/>
              <a:t>    </a:t>
            </a:r>
            <a:endParaRPr lang="en-NZ" altLang="en-US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dirty="0"/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 dirty="0">
                <a:solidFill>
                  <a:srgbClr val="002060"/>
                </a:solidFill>
              </a:rPr>
              <a:t>Now this SEEMS to be fine as long as n &gt; p</a:t>
            </a:r>
            <a:endParaRPr lang="en-NZ" altLang="en-US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354181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288" y="620713"/>
            <a:ext cx="8353425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 dirty="0"/>
              <a:t>Suppose we want   </a:t>
            </a:r>
            <a:r>
              <a:rPr lang="en-NZ" altLang="en-US" b="1" i="1" u="sng" dirty="0"/>
              <a:t>b</a:t>
            </a:r>
            <a:r>
              <a:rPr lang="en-NZ" altLang="en-US" b="1" i="1" u="sng" baseline="30000" dirty="0"/>
              <a:t>3</a:t>
            </a:r>
            <a:r>
              <a:rPr lang="en-NZ" altLang="en-US" b="1" i="1" u="sng" dirty="0"/>
              <a:t> </a:t>
            </a:r>
            <a:endParaRPr lang="en-NZ" altLang="en-US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 dirty="0"/>
              <a:t>                                 b</a:t>
            </a:r>
            <a:r>
              <a:rPr lang="en-NZ" altLang="en-US" b="1" i="1" baseline="30000" dirty="0"/>
              <a:t>3</a:t>
            </a:r>
            <a:endParaRPr lang="en-NZ" altLang="en-US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 dirty="0">
                <a:solidFill>
                  <a:srgbClr val="002060"/>
                </a:solidFill>
              </a:rPr>
              <a:t>If we use the “rule” above, we get an unusual answer  </a:t>
            </a:r>
            <a:r>
              <a:rPr lang="en-NZ" altLang="en-US" b="1" i="1" u="sng" dirty="0">
                <a:solidFill>
                  <a:srgbClr val="002060"/>
                </a:solidFill>
              </a:rPr>
              <a:t>b</a:t>
            </a:r>
            <a:r>
              <a:rPr lang="en-NZ" altLang="en-US" b="1" i="1" u="sng" baseline="30000" dirty="0">
                <a:solidFill>
                  <a:srgbClr val="002060"/>
                </a:solidFill>
              </a:rPr>
              <a:t>3</a:t>
            </a:r>
            <a:r>
              <a:rPr lang="en-NZ" altLang="en-US" b="1" i="1" dirty="0">
                <a:solidFill>
                  <a:srgbClr val="002060"/>
                </a:solidFill>
              </a:rPr>
              <a:t> = b</a:t>
            </a:r>
            <a:r>
              <a:rPr lang="en-NZ" altLang="en-US" b="1" i="1" baseline="30000" dirty="0">
                <a:solidFill>
                  <a:srgbClr val="002060"/>
                </a:solidFill>
              </a:rPr>
              <a:t>3 – 3</a:t>
            </a:r>
            <a:r>
              <a:rPr lang="en-NZ" altLang="en-US" b="1" i="1" dirty="0">
                <a:solidFill>
                  <a:srgbClr val="002060"/>
                </a:solidFill>
              </a:rPr>
              <a:t> = b</a:t>
            </a:r>
            <a:r>
              <a:rPr lang="en-NZ" altLang="en-US" b="1" i="1" baseline="30000" dirty="0">
                <a:solidFill>
                  <a:srgbClr val="002060"/>
                </a:solidFill>
              </a:rPr>
              <a:t>0</a:t>
            </a:r>
            <a:r>
              <a:rPr lang="en-NZ" altLang="en-US" b="1" i="1" dirty="0">
                <a:solidFill>
                  <a:srgbClr val="002060"/>
                </a:solidFill>
              </a:rPr>
              <a:t>  ?                                              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 dirty="0">
                <a:solidFill>
                  <a:srgbClr val="002060"/>
                </a:solidFill>
              </a:rPr>
              <a:t>                            b</a:t>
            </a:r>
            <a:r>
              <a:rPr lang="en-NZ" altLang="en-US" b="1" i="1" baseline="30000" dirty="0">
                <a:solidFill>
                  <a:srgbClr val="002060"/>
                </a:solidFill>
              </a:rPr>
              <a:t>3</a:t>
            </a:r>
            <a:endParaRPr lang="en-NZ" altLang="en-US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 dirty="0"/>
              <a:t>but if we use fundamental logic we get  </a:t>
            </a:r>
            <a:r>
              <a:rPr lang="en-NZ" altLang="en-US" b="1" i="1" dirty="0" smtClean="0"/>
              <a:t>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 dirty="0" smtClean="0"/>
              <a:t>                 </a:t>
            </a:r>
            <a:r>
              <a:rPr lang="en-NZ" altLang="en-US" b="1" i="1" u="sng" dirty="0" smtClean="0"/>
              <a:t>b</a:t>
            </a:r>
            <a:r>
              <a:rPr lang="en-NZ" altLang="en-US" b="1" i="1" u="sng" baseline="30000" dirty="0" smtClean="0"/>
              <a:t>3</a:t>
            </a:r>
            <a:r>
              <a:rPr lang="en-NZ" altLang="en-US" b="1" i="1" dirty="0" smtClean="0"/>
              <a:t> </a:t>
            </a:r>
            <a:r>
              <a:rPr lang="en-NZ" altLang="en-US" b="1" i="1" dirty="0"/>
              <a:t>= </a:t>
            </a:r>
            <a:r>
              <a:rPr lang="en-NZ" altLang="en-US" b="1" i="1" u="sng" dirty="0" err="1"/>
              <a:t>b×b×b</a:t>
            </a:r>
            <a:r>
              <a:rPr lang="en-NZ" altLang="en-US" b="1" i="1" dirty="0"/>
              <a:t> = 1                                                                                             </a:t>
            </a:r>
            <a:r>
              <a:rPr lang="en-NZ" altLang="en-US" b="1" i="1" dirty="0" smtClean="0"/>
              <a:t>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 dirty="0"/>
              <a:t> </a:t>
            </a:r>
            <a:r>
              <a:rPr lang="en-NZ" altLang="en-US" b="1" i="1" dirty="0" smtClean="0"/>
              <a:t>               b</a:t>
            </a:r>
            <a:r>
              <a:rPr lang="en-NZ" altLang="en-US" b="1" i="1" baseline="30000" dirty="0" smtClean="0"/>
              <a:t>3</a:t>
            </a:r>
            <a:r>
              <a:rPr lang="en-NZ" altLang="en-US" b="1" i="1" dirty="0" smtClean="0"/>
              <a:t>     </a:t>
            </a:r>
            <a:r>
              <a:rPr lang="en-NZ" altLang="en-US" b="1" i="1" dirty="0" err="1"/>
              <a:t>b×b×b</a:t>
            </a:r>
            <a:endParaRPr lang="en-NZ" altLang="en-US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b="1" i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 dirty="0"/>
              <a:t>The LOGICAL conclusion is that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4000" b="1" i="1" dirty="0">
                <a:solidFill>
                  <a:srgbClr val="002060"/>
                </a:solidFill>
              </a:rPr>
              <a:t>             b</a:t>
            </a:r>
            <a:r>
              <a:rPr lang="en-NZ" altLang="en-US" sz="4000" b="1" i="1" baseline="30000" dirty="0">
                <a:solidFill>
                  <a:srgbClr val="002060"/>
                </a:solidFill>
              </a:rPr>
              <a:t>0</a:t>
            </a:r>
            <a:r>
              <a:rPr lang="en-NZ" altLang="en-US" sz="4000" b="1" i="1" dirty="0">
                <a:solidFill>
                  <a:srgbClr val="002060"/>
                </a:solidFill>
              </a:rPr>
              <a:t> MUST be 1</a:t>
            </a:r>
            <a:endParaRPr lang="en-NZ" altLang="en-US" sz="40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35762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88913"/>
            <a:ext cx="8964613" cy="637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 dirty="0"/>
              <a:t>Similarly,</a:t>
            </a:r>
            <a:r>
              <a:rPr lang="en-NZ" altLang="en-US" dirty="0"/>
              <a:t> </a:t>
            </a:r>
            <a:r>
              <a:rPr lang="en-NZ" altLang="en-US" b="1" i="1" dirty="0"/>
              <a:t>suppose we want   </a:t>
            </a:r>
            <a:r>
              <a:rPr lang="en-NZ" altLang="en-US" b="1" i="1" u="sng" dirty="0"/>
              <a:t>b</a:t>
            </a:r>
            <a:r>
              <a:rPr lang="en-NZ" altLang="en-US" b="1" i="1" u="sng" baseline="30000" dirty="0"/>
              <a:t>3</a:t>
            </a:r>
            <a:r>
              <a:rPr lang="en-NZ" altLang="en-US" b="1" i="1" u="sng" dirty="0"/>
              <a:t> </a:t>
            </a:r>
            <a:endParaRPr lang="en-NZ" altLang="en-US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 dirty="0"/>
              <a:t>                                                 b</a:t>
            </a:r>
            <a:r>
              <a:rPr lang="en-NZ" altLang="en-US" b="1" i="1" baseline="30000" dirty="0"/>
              <a:t>5</a:t>
            </a:r>
            <a:endParaRPr lang="en-NZ" altLang="en-US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 dirty="0">
                <a:solidFill>
                  <a:srgbClr val="002060"/>
                </a:solidFill>
              </a:rPr>
              <a:t>If we use the rule above, we get an unusual answer  </a:t>
            </a:r>
            <a:r>
              <a:rPr lang="en-NZ" altLang="en-US" b="1" i="1" u="sng" dirty="0">
                <a:solidFill>
                  <a:srgbClr val="002060"/>
                </a:solidFill>
              </a:rPr>
              <a:t>b</a:t>
            </a:r>
            <a:r>
              <a:rPr lang="en-NZ" altLang="en-US" b="1" i="1" u="sng" baseline="30000" dirty="0">
                <a:solidFill>
                  <a:srgbClr val="002060"/>
                </a:solidFill>
              </a:rPr>
              <a:t>3</a:t>
            </a:r>
            <a:r>
              <a:rPr lang="en-NZ" altLang="en-US" b="1" i="1" dirty="0">
                <a:solidFill>
                  <a:srgbClr val="002060"/>
                </a:solidFill>
              </a:rPr>
              <a:t> = b</a:t>
            </a:r>
            <a:r>
              <a:rPr lang="en-NZ" altLang="en-US" b="1" i="1" baseline="30000" dirty="0">
                <a:solidFill>
                  <a:srgbClr val="002060"/>
                </a:solidFill>
              </a:rPr>
              <a:t>3 – 5</a:t>
            </a:r>
            <a:r>
              <a:rPr lang="en-NZ" altLang="en-US" b="1" i="1" dirty="0">
                <a:solidFill>
                  <a:srgbClr val="002060"/>
                </a:solidFill>
              </a:rPr>
              <a:t> = b</a:t>
            </a:r>
            <a:r>
              <a:rPr lang="en-NZ" altLang="en-US" b="1" i="1" baseline="30000" dirty="0">
                <a:solidFill>
                  <a:srgbClr val="002060"/>
                </a:solidFill>
              </a:rPr>
              <a:t> – 2 </a:t>
            </a:r>
            <a:r>
              <a:rPr lang="en-NZ" altLang="en-US" b="1" i="1" dirty="0">
                <a:solidFill>
                  <a:srgbClr val="002060"/>
                </a:solidFill>
              </a:rPr>
              <a:t>  ?                                               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 dirty="0">
                <a:solidFill>
                  <a:srgbClr val="002060"/>
                </a:solidFill>
              </a:rPr>
              <a:t>                            b</a:t>
            </a:r>
            <a:r>
              <a:rPr lang="en-NZ" altLang="en-US" b="1" i="1" baseline="30000" dirty="0">
                <a:solidFill>
                  <a:srgbClr val="002060"/>
                </a:solidFill>
              </a:rPr>
              <a:t>5</a:t>
            </a:r>
            <a:endParaRPr lang="en-NZ" altLang="en-US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 dirty="0"/>
              <a:t>but if we work it out using the logic we get  </a:t>
            </a:r>
            <a:r>
              <a:rPr lang="en-NZ" altLang="en-US" b="1" i="1" dirty="0" smtClean="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 dirty="0"/>
              <a:t> </a:t>
            </a:r>
            <a:r>
              <a:rPr lang="en-NZ" altLang="en-US" b="1" i="1" dirty="0" smtClean="0"/>
              <a:t>               </a:t>
            </a:r>
            <a:r>
              <a:rPr lang="en-NZ" altLang="en-US" b="1" i="1" u="sng" dirty="0" smtClean="0"/>
              <a:t>b</a:t>
            </a:r>
            <a:r>
              <a:rPr lang="en-NZ" altLang="en-US" b="1" i="1" u="sng" baseline="30000" dirty="0" smtClean="0"/>
              <a:t>3</a:t>
            </a:r>
            <a:r>
              <a:rPr lang="en-NZ" altLang="en-US" b="1" i="1" dirty="0" smtClean="0"/>
              <a:t> </a:t>
            </a:r>
            <a:r>
              <a:rPr lang="en-NZ" altLang="en-US" b="1" i="1" dirty="0"/>
              <a:t>= </a:t>
            </a:r>
            <a:r>
              <a:rPr lang="en-NZ" altLang="en-US" b="1" i="1" u="sng" dirty="0" err="1"/>
              <a:t>b×b×b</a:t>
            </a:r>
            <a:r>
              <a:rPr lang="en-NZ" altLang="en-US" b="1" i="1" u="sng" dirty="0"/>
              <a:t>        </a:t>
            </a:r>
            <a:r>
              <a:rPr lang="en-NZ" altLang="en-US" b="1" i="1" dirty="0"/>
              <a:t> =  </a:t>
            </a:r>
            <a:r>
              <a:rPr lang="en-NZ" altLang="en-US" b="1" i="1" u="sng" dirty="0"/>
              <a:t> 1</a:t>
            </a:r>
            <a:r>
              <a:rPr lang="en-NZ" altLang="en-US" b="1" i="1" dirty="0"/>
              <a:t>                                                                       </a:t>
            </a:r>
            <a:endParaRPr lang="en-NZ" altLang="en-US" b="1" i="1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 dirty="0"/>
              <a:t> </a:t>
            </a:r>
            <a:r>
              <a:rPr lang="en-NZ" altLang="en-US" b="1" i="1" dirty="0" smtClean="0"/>
              <a:t>              b</a:t>
            </a:r>
            <a:r>
              <a:rPr lang="en-NZ" altLang="en-US" b="1" i="1" baseline="30000" dirty="0" smtClean="0"/>
              <a:t>5</a:t>
            </a:r>
            <a:r>
              <a:rPr lang="en-NZ" altLang="en-US" b="1" i="1" dirty="0" smtClean="0"/>
              <a:t>    </a:t>
            </a:r>
            <a:r>
              <a:rPr lang="en-NZ" altLang="en-US" b="1" i="1" dirty="0" err="1"/>
              <a:t>b×b×b×b×b</a:t>
            </a:r>
            <a:r>
              <a:rPr lang="en-NZ" altLang="en-US" b="1" i="1" dirty="0"/>
              <a:t>     b</a:t>
            </a:r>
            <a:r>
              <a:rPr lang="en-NZ" altLang="en-US" b="1" i="1" baseline="30000" dirty="0"/>
              <a:t>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b="1" i="1" dirty="0"/>
              <a:t>The LOGICAL conclusion is that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4400" b="1" i="1" dirty="0">
                <a:solidFill>
                  <a:srgbClr val="002060"/>
                </a:solidFill>
              </a:rPr>
              <a:t>          b</a:t>
            </a:r>
            <a:r>
              <a:rPr lang="en-NZ" altLang="en-US" sz="4400" b="1" i="1" baseline="30000" dirty="0">
                <a:solidFill>
                  <a:srgbClr val="002060"/>
                </a:solidFill>
              </a:rPr>
              <a:t> – 2 </a:t>
            </a:r>
            <a:r>
              <a:rPr lang="en-NZ" altLang="en-US" sz="4400" b="1" i="1" dirty="0">
                <a:solidFill>
                  <a:srgbClr val="002060"/>
                </a:solidFill>
              </a:rPr>
              <a:t> MUST be </a:t>
            </a:r>
            <a:r>
              <a:rPr lang="en-NZ" altLang="en-US" sz="4400" b="1" i="1" u="sng" dirty="0">
                <a:solidFill>
                  <a:srgbClr val="002060"/>
                </a:solidFill>
              </a:rPr>
              <a:t> 1</a:t>
            </a:r>
            <a:r>
              <a:rPr lang="en-NZ" altLang="en-US" sz="4400" b="1" i="1" dirty="0">
                <a:solidFill>
                  <a:srgbClr val="002060"/>
                </a:solidFill>
              </a:rPr>
              <a:t>                                         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4400" b="1" i="1" dirty="0">
                <a:solidFill>
                  <a:srgbClr val="002060"/>
                </a:solidFill>
              </a:rPr>
              <a:t>                                  b</a:t>
            </a:r>
            <a:r>
              <a:rPr lang="en-NZ" altLang="en-US" sz="4400" b="1" i="1" baseline="30000" dirty="0">
                <a:solidFill>
                  <a:srgbClr val="002060"/>
                </a:solidFill>
              </a:rPr>
              <a:t>2</a:t>
            </a:r>
            <a:endParaRPr lang="en-NZ" alt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5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1243</Words>
  <Application>Microsoft Office PowerPoint</Application>
  <PresentationFormat>On-screen Show (4:3)</PresentationFormat>
  <Paragraphs>221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PART 1.</vt:lpstr>
      <vt:lpstr>“UNDERSTANDING” v “USING RULES”</vt:lpstr>
      <vt:lpstr>PowerPoint Presentation</vt:lpstr>
      <vt:lpstr>What does 20 equal?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GOAL:      to make mathematics                  more accessible to        more students.</vt:lpstr>
      <vt:lpstr>PowerPoint Presentation</vt:lpstr>
      <vt:lpstr>PowerPoint Presentation</vt:lpstr>
      <vt:lpstr>Here is a very similar problem…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Many people think maths is just a set of rules and if you know the rules you are good at maths.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PART 1</vt:lpstr>
    </vt:vector>
  </TitlesOfParts>
  <Company>Epsom Girls Grammar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1.</dc:title>
  <dc:creator>Administrator</dc:creator>
  <cp:lastModifiedBy>Philip</cp:lastModifiedBy>
  <cp:revision>4</cp:revision>
  <dcterms:created xsi:type="dcterms:W3CDTF">2014-11-05T23:35:38Z</dcterms:created>
  <dcterms:modified xsi:type="dcterms:W3CDTF">2015-10-21T21:38:57Z</dcterms:modified>
</cp:coreProperties>
</file>